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95" r:id="rId3"/>
    <p:sldId id="296" r:id="rId4"/>
    <p:sldId id="302" r:id="rId5"/>
    <p:sldId id="294" r:id="rId6"/>
    <p:sldId id="303" r:id="rId7"/>
    <p:sldId id="297" r:id="rId8"/>
    <p:sldId id="298" r:id="rId9"/>
    <p:sldId id="293" r:id="rId10"/>
    <p:sldId id="299" r:id="rId11"/>
    <p:sldId id="305" r:id="rId12"/>
    <p:sldId id="300" r:id="rId13"/>
    <p:sldId id="307" r:id="rId14"/>
    <p:sldId id="306" r:id="rId15"/>
    <p:sldId id="308" r:id="rId16"/>
    <p:sldId id="311" r:id="rId17"/>
    <p:sldId id="309" r:id="rId18"/>
    <p:sldId id="310" r:id="rId19"/>
    <p:sldId id="301" r:id="rId20"/>
    <p:sldId id="281" r:id="rId21"/>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325" userDrawn="1">
          <p15:clr>
            <a:srgbClr val="A4A3A4"/>
          </p15:clr>
        </p15:guide>
        <p15:guide id="4" pos="7355" userDrawn="1">
          <p15:clr>
            <a:srgbClr val="A4A3A4"/>
          </p15:clr>
        </p15:guide>
        <p15:guide id="5" orient="horz" pos="527" userDrawn="1">
          <p15:clr>
            <a:srgbClr val="A4A3A4"/>
          </p15:clr>
        </p15:guide>
        <p15:guide id="6" orient="horz" pos="3974" userDrawn="1">
          <p15:clr>
            <a:srgbClr val="A4A3A4"/>
          </p15:clr>
        </p15:guide>
        <p15:guide id="7" pos="48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3997"/>
    <a:srgbClr val="0091DB"/>
    <a:srgbClr val="017A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9176" autoAdjust="0"/>
  </p:normalViewPr>
  <p:slideViewPr>
    <p:cSldViewPr snapToGrid="0" showGuides="1">
      <p:cViewPr varScale="1">
        <p:scale>
          <a:sx n="98" d="100"/>
          <a:sy n="98" d="100"/>
        </p:scale>
        <p:origin x="990" y="78"/>
      </p:cViewPr>
      <p:guideLst>
        <p:guide orient="horz" pos="2160"/>
        <p:guide pos="3840"/>
        <p:guide pos="325"/>
        <p:guide pos="7355"/>
        <p:guide orient="horz" pos="527"/>
        <p:guide orient="horz" pos="3974"/>
        <p:guide pos="4861"/>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64F122-C273-4B6A-A257-303D436E4B98}" type="datetimeFigureOut">
              <a:rPr lang="ko-KR" altLang="en-US" smtClean="0"/>
              <a:t>2023-10-31</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7B2E80-0594-4BEB-B394-381C59003448}" type="slidenum">
              <a:rPr lang="ko-KR" altLang="en-US" smtClean="0"/>
              <a:t>‹#›</a:t>
            </a:fld>
            <a:endParaRPr lang="ko-KR" altLang="en-US"/>
          </a:p>
        </p:txBody>
      </p:sp>
    </p:spTree>
    <p:extLst>
      <p:ext uri="{BB962C8B-B14F-4D97-AF65-F5344CB8AC3E}">
        <p14:creationId xmlns:p14="http://schemas.microsoft.com/office/powerpoint/2010/main" val="270967233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맑은 고딕" panose="020B0503020000020004" pitchFamily="50" charset="-127"/>
                <a:cs typeface="Times New Roman" panose="02020603050405020304" pitchFamily="18" charset="0"/>
              </a:rPr>
              <a:t>Among the gasoline engines used in vehicles, the GDI method, which injects fuel directly into the engine, has the advantage of downsizing the engine and improving combustion performance.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맑은 고딕" panose="020B0503020000020004" pitchFamily="50" charset="-127"/>
                <a:cs typeface="Times New Roman" panose="02020603050405020304" pitchFamily="18" charset="0"/>
              </a:rPr>
              <a:t>Fuel injectors used in this type of engine operate under high temperature and high pressure conditions. Flash boiling occurs after fuel injection due to high fuel temperature and low engine internal pressure, which cause vapor bubbles to form inside the fuel droplets. These bubbles affect the formation and breakup of droplets.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맑은 고딕" panose="020B0503020000020004" pitchFamily="50" charset="-127"/>
                <a:cs typeface="Times New Roman" panose="02020603050405020304" pitchFamily="18" charset="0"/>
              </a:rPr>
              <a:t>In particular, in the case of multi-hole injectors, spray collapse occurs due to interaction between fuel plumes, which cause wall impingement and soot generation.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맑은 고딕" panose="020B0503020000020004" pitchFamily="50" charset="-127"/>
                <a:cs typeface="Times New Roman" panose="02020603050405020304" pitchFamily="18" charset="0"/>
              </a:rPr>
              <a:t>In general, the Eulerian-</a:t>
            </a:r>
            <a:r>
              <a:rPr lang="en-US" sz="1800" kern="100" dirty="0" err="1">
                <a:effectLst/>
                <a:latin typeface="Calibri" panose="020F0502020204030204" pitchFamily="34" charset="0"/>
                <a:ea typeface="맑은 고딕" panose="020B0503020000020004" pitchFamily="50" charset="-127"/>
                <a:cs typeface="Times New Roman" panose="02020603050405020304" pitchFamily="18" charset="0"/>
              </a:rPr>
              <a:t>Lagrangian</a:t>
            </a:r>
            <a:r>
              <a:rPr lang="en-US" sz="1800" kern="100" dirty="0">
                <a:effectLst/>
                <a:latin typeface="Calibri" panose="020F0502020204030204" pitchFamily="34" charset="0"/>
                <a:ea typeface="맑은 고딕" panose="020B0503020000020004" pitchFamily="50" charset="-127"/>
                <a:cs typeface="Times New Roman" panose="02020603050405020304" pitchFamily="18" charset="0"/>
              </a:rPr>
              <a:t> method is applied to compute the injector spraying, and droplet formation can be simulated by applying Kelvin-Helmholtz, Rayleigh-Taylor instabilities, and Reitz-Diwakar model. However, in the case of flash boiling, effervescent breakup due to vapor bubbles should be applied additionally.</a:t>
            </a:r>
          </a:p>
          <a:p>
            <a:pPr latinLnBrk="0"/>
            <a:endParaRPr lang="en-US" dirty="0"/>
          </a:p>
        </p:txBody>
      </p:sp>
      <p:sp>
        <p:nvSpPr>
          <p:cNvPr id="4" name="슬라이드 번호 개체 틀 3"/>
          <p:cNvSpPr>
            <a:spLocks noGrp="1"/>
          </p:cNvSpPr>
          <p:nvPr>
            <p:ph type="sldNum" sz="quarter" idx="5"/>
          </p:nvPr>
        </p:nvSpPr>
        <p:spPr/>
        <p:txBody>
          <a:bodyPr/>
          <a:lstStyle/>
          <a:p>
            <a:fld id="{C37B2E80-0594-4BEB-B394-381C59003448}" type="slidenum">
              <a:rPr lang="ko-KR" altLang="en-US" smtClean="0"/>
              <a:t>3</a:t>
            </a:fld>
            <a:endParaRPr lang="ko-KR" altLang="en-US"/>
          </a:p>
        </p:txBody>
      </p:sp>
    </p:spTree>
    <p:extLst>
      <p:ext uri="{BB962C8B-B14F-4D97-AF65-F5344CB8AC3E}">
        <p14:creationId xmlns:p14="http://schemas.microsoft.com/office/powerpoint/2010/main" val="23448034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dirty="0"/>
              <a:t>The effervescent breakup strongly inﬂuences the morphology of the spray issued in the ﬂash boiling condition.</a:t>
            </a:r>
          </a:p>
          <a:p>
            <a:pPr latinLnBrk="0"/>
            <a:r>
              <a:rPr lang="en-US" dirty="0"/>
              <a:t>At a distance between 5 and 10 mm, the effervescent breakup reduces the droplet size dramatically.</a:t>
            </a:r>
          </a:p>
        </p:txBody>
      </p:sp>
      <p:sp>
        <p:nvSpPr>
          <p:cNvPr id="4" name="슬라이드 번호 개체 틀 3"/>
          <p:cNvSpPr>
            <a:spLocks noGrp="1"/>
          </p:cNvSpPr>
          <p:nvPr>
            <p:ph type="sldNum" sz="quarter" idx="5"/>
          </p:nvPr>
        </p:nvSpPr>
        <p:spPr/>
        <p:txBody>
          <a:bodyPr/>
          <a:lstStyle/>
          <a:p>
            <a:fld id="{C37B2E80-0594-4BEB-B394-381C59003448}" type="slidenum">
              <a:rPr lang="ko-KR" altLang="en-US" smtClean="0"/>
              <a:t>15</a:t>
            </a:fld>
            <a:endParaRPr lang="ko-KR" altLang="en-US"/>
          </a:p>
        </p:txBody>
      </p:sp>
    </p:spTree>
    <p:extLst>
      <p:ext uri="{BB962C8B-B14F-4D97-AF65-F5344CB8AC3E}">
        <p14:creationId xmlns:p14="http://schemas.microsoft.com/office/powerpoint/2010/main" val="591455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dirty="0"/>
              <a:t>The Q-criterion iso-surface shows the turbulent kinetic energy distribution.</a:t>
            </a:r>
          </a:p>
          <a:p>
            <a:pPr latinLnBrk="0"/>
            <a:r>
              <a:rPr lang="en-US" dirty="0"/>
              <a:t>With the flash boiling, the turbulence increases around the spray plume.</a:t>
            </a:r>
          </a:p>
          <a:p>
            <a:pPr latinLnBrk="0"/>
            <a:r>
              <a:rPr lang="en-US" dirty="0"/>
              <a:t>Due to the rotation of the flow, air entrainment increases and fuel mixing with air increases.</a:t>
            </a:r>
          </a:p>
        </p:txBody>
      </p:sp>
      <p:sp>
        <p:nvSpPr>
          <p:cNvPr id="4" name="슬라이드 번호 개체 틀 3"/>
          <p:cNvSpPr>
            <a:spLocks noGrp="1"/>
          </p:cNvSpPr>
          <p:nvPr>
            <p:ph type="sldNum" sz="quarter" idx="5"/>
          </p:nvPr>
        </p:nvSpPr>
        <p:spPr/>
        <p:txBody>
          <a:bodyPr/>
          <a:lstStyle/>
          <a:p>
            <a:fld id="{C37B2E80-0594-4BEB-B394-381C59003448}" type="slidenum">
              <a:rPr lang="ko-KR" altLang="en-US" smtClean="0"/>
              <a:t>16</a:t>
            </a:fld>
            <a:endParaRPr lang="ko-KR" altLang="en-US"/>
          </a:p>
        </p:txBody>
      </p:sp>
    </p:spTree>
    <p:extLst>
      <p:ext uri="{BB962C8B-B14F-4D97-AF65-F5344CB8AC3E}">
        <p14:creationId xmlns:p14="http://schemas.microsoft.com/office/powerpoint/2010/main" val="3133932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dirty="0"/>
              <a:t>Due to the higher injection pressure, the jet momentum increases and extend the flash boiling breakup length.</a:t>
            </a:r>
          </a:p>
          <a:p>
            <a:pPr latinLnBrk="0"/>
            <a:r>
              <a:rPr lang="en-US" dirty="0"/>
              <a:t>Therefore, the more downstream flash boiling happens.</a:t>
            </a:r>
          </a:p>
          <a:p>
            <a:pPr latinLnBrk="0"/>
            <a:r>
              <a:rPr lang="en-US" dirty="0"/>
              <a:t>And as a result, the spray droplet size decreases.</a:t>
            </a:r>
          </a:p>
        </p:txBody>
      </p:sp>
      <p:sp>
        <p:nvSpPr>
          <p:cNvPr id="4" name="슬라이드 번호 개체 틀 3"/>
          <p:cNvSpPr>
            <a:spLocks noGrp="1"/>
          </p:cNvSpPr>
          <p:nvPr>
            <p:ph type="sldNum" sz="quarter" idx="5"/>
          </p:nvPr>
        </p:nvSpPr>
        <p:spPr/>
        <p:txBody>
          <a:bodyPr/>
          <a:lstStyle/>
          <a:p>
            <a:fld id="{C37B2E80-0594-4BEB-B394-381C59003448}" type="slidenum">
              <a:rPr lang="ko-KR" altLang="en-US" smtClean="0"/>
              <a:t>17</a:t>
            </a:fld>
            <a:endParaRPr lang="ko-KR" altLang="en-US"/>
          </a:p>
        </p:txBody>
      </p:sp>
    </p:spTree>
    <p:extLst>
      <p:ext uri="{BB962C8B-B14F-4D97-AF65-F5344CB8AC3E}">
        <p14:creationId xmlns:p14="http://schemas.microsoft.com/office/powerpoint/2010/main" val="29909850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dirty="0"/>
              <a:t>In addition, the higher injection pressure occurs the higher entrainment of the air to the center of the injector.</a:t>
            </a:r>
          </a:p>
          <a:p>
            <a:pPr latinLnBrk="0"/>
            <a:r>
              <a:rPr lang="en-US" dirty="0"/>
              <a:t>This avoid the pressure reduction at the central region, which decreasing the formation of the spray collapse.</a:t>
            </a:r>
          </a:p>
          <a:p>
            <a:pPr latinLnBrk="0"/>
            <a:r>
              <a:rPr lang="en-US" dirty="0"/>
              <a:t>And the entrainment of the air promotes the mixture formation.</a:t>
            </a:r>
          </a:p>
        </p:txBody>
      </p:sp>
      <p:sp>
        <p:nvSpPr>
          <p:cNvPr id="4" name="슬라이드 번호 개체 틀 3"/>
          <p:cNvSpPr>
            <a:spLocks noGrp="1"/>
          </p:cNvSpPr>
          <p:nvPr>
            <p:ph type="sldNum" sz="quarter" idx="5"/>
          </p:nvPr>
        </p:nvSpPr>
        <p:spPr/>
        <p:txBody>
          <a:bodyPr/>
          <a:lstStyle/>
          <a:p>
            <a:fld id="{C37B2E80-0594-4BEB-B394-381C59003448}" type="slidenum">
              <a:rPr lang="ko-KR" altLang="en-US" smtClean="0"/>
              <a:t>18</a:t>
            </a:fld>
            <a:endParaRPr lang="ko-KR" altLang="en-US"/>
          </a:p>
        </p:txBody>
      </p:sp>
    </p:spTree>
    <p:extLst>
      <p:ext uri="{BB962C8B-B14F-4D97-AF65-F5344CB8AC3E}">
        <p14:creationId xmlns:p14="http://schemas.microsoft.com/office/powerpoint/2010/main" val="2456485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맑은 고딕" panose="020B0503020000020004" pitchFamily="50" charset="-127"/>
                <a:cs typeface="Times New Roman" panose="02020603050405020304" pitchFamily="18" charset="0"/>
              </a:rPr>
              <a:t>A stepped-hole valve-covered orifice injector was used in this study.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맑은 고딕" panose="020B0503020000020004" pitchFamily="50" charset="-127"/>
                <a:cs typeface="Times New Roman" panose="02020603050405020304" pitchFamily="18" charset="0"/>
              </a:rPr>
              <a:t>Each HP and </a:t>
            </a:r>
            <a:r>
              <a:rPr lang="en-US" sz="1800" kern="100" dirty="0" err="1">
                <a:effectLst/>
                <a:latin typeface="Calibri" panose="020F0502020204030204" pitchFamily="34" charset="0"/>
                <a:ea typeface="맑은 고딕" panose="020B0503020000020004" pitchFamily="50" charset="-127"/>
                <a:cs typeface="Times New Roman" panose="02020603050405020304" pitchFamily="18" charset="0"/>
              </a:rPr>
              <a:t>vHP</a:t>
            </a:r>
            <a:r>
              <a:rPr lang="en-US" sz="1800" kern="100" dirty="0">
                <a:effectLst/>
                <a:latin typeface="Calibri" panose="020F0502020204030204" pitchFamily="34" charset="0"/>
                <a:ea typeface="맑은 고딕" panose="020B0503020000020004" pitchFamily="50" charset="-127"/>
                <a:cs typeface="Times New Roman" panose="02020603050405020304" pitchFamily="18" charset="0"/>
              </a:rPr>
              <a:t> cases are for 400 and 700 bar of injection pressure.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맑은 고딕" panose="020B0503020000020004" pitchFamily="50" charset="-127"/>
                <a:cs typeface="Times New Roman" panose="02020603050405020304" pitchFamily="18" charset="0"/>
              </a:rPr>
              <a:t>The fb means flash boiling, which added the effervescent breakup.</a:t>
            </a:r>
          </a:p>
        </p:txBody>
      </p:sp>
      <p:sp>
        <p:nvSpPr>
          <p:cNvPr id="4" name="슬라이드 번호 개체 틀 3"/>
          <p:cNvSpPr>
            <a:spLocks noGrp="1"/>
          </p:cNvSpPr>
          <p:nvPr>
            <p:ph type="sldNum" sz="quarter" idx="5"/>
          </p:nvPr>
        </p:nvSpPr>
        <p:spPr/>
        <p:txBody>
          <a:bodyPr/>
          <a:lstStyle/>
          <a:p>
            <a:fld id="{C37B2E80-0594-4BEB-B394-381C59003448}" type="slidenum">
              <a:rPr lang="ko-KR" altLang="en-US" smtClean="0"/>
              <a:t>6</a:t>
            </a:fld>
            <a:endParaRPr lang="ko-KR" altLang="en-US"/>
          </a:p>
        </p:txBody>
      </p:sp>
    </p:spTree>
    <p:extLst>
      <p:ext uri="{BB962C8B-B14F-4D97-AF65-F5344CB8AC3E}">
        <p14:creationId xmlns:p14="http://schemas.microsoft.com/office/powerpoint/2010/main" val="3931253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dirty="0"/>
              <a:t>This shows the experimental setup, which applied the shadowgraph method. </a:t>
            </a:r>
          </a:p>
          <a:p>
            <a:pPr latinLnBrk="0"/>
            <a:r>
              <a:rPr lang="en-US" dirty="0"/>
              <a:t>And a high-speed camera was used for the visualization of injection sprays.</a:t>
            </a:r>
          </a:p>
        </p:txBody>
      </p:sp>
      <p:sp>
        <p:nvSpPr>
          <p:cNvPr id="4" name="슬라이드 번호 개체 틀 3"/>
          <p:cNvSpPr>
            <a:spLocks noGrp="1"/>
          </p:cNvSpPr>
          <p:nvPr>
            <p:ph type="sldNum" sz="quarter" idx="5"/>
          </p:nvPr>
        </p:nvSpPr>
        <p:spPr/>
        <p:txBody>
          <a:bodyPr/>
          <a:lstStyle/>
          <a:p>
            <a:fld id="{C37B2E80-0594-4BEB-B394-381C59003448}" type="slidenum">
              <a:rPr lang="ko-KR" altLang="en-US" smtClean="0"/>
              <a:t>7</a:t>
            </a:fld>
            <a:endParaRPr lang="ko-KR" altLang="en-US"/>
          </a:p>
        </p:txBody>
      </p:sp>
    </p:spTree>
    <p:extLst>
      <p:ext uri="{BB962C8B-B14F-4D97-AF65-F5344CB8AC3E}">
        <p14:creationId xmlns:p14="http://schemas.microsoft.com/office/powerpoint/2010/main" val="341053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dirty="0"/>
              <a:t>For the computational method, in basically, the Eulerian-</a:t>
            </a:r>
            <a:r>
              <a:rPr lang="en-US" dirty="0" err="1"/>
              <a:t>Lagrangian</a:t>
            </a:r>
            <a:r>
              <a:rPr lang="en-US" dirty="0"/>
              <a:t> hybrid method was solved with PISO algorithm.</a:t>
            </a:r>
          </a:p>
          <a:p>
            <a:pPr latinLnBrk="0"/>
            <a:r>
              <a:rPr lang="en-US" dirty="0"/>
              <a:t>And to compute the aerodynamic breakup of the fuel, Reitz-Diwakar model was applied, and for the effervescent breakup, user defined function was used.</a:t>
            </a:r>
          </a:p>
          <a:p>
            <a:pPr latinLnBrk="0"/>
            <a:r>
              <a:rPr lang="en-US" dirty="0"/>
              <a:t>The UDF is about the growth of the vapor bubble inside the droplet, which will be broken up when the growth rate meet the critical value.</a:t>
            </a:r>
          </a:p>
          <a:p>
            <a:pPr latinLnBrk="0"/>
            <a:r>
              <a:rPr lang="en-US" dirty="0"/>
              <a:t>And after the bubble breakup, the droplet velocity will be updated.</a:t>
            </a:r>
          </a:p>
        </p:txBody>
      </p:sp>
      <p:sp>
        <p:nvSpPr>
          <p:cNvPr id="4" name="슬라이드 번호 개체 틀 3"/>
          <p:cNvSpPr>
            <a:spLocks noGrp="1"/>
          </p:cNvSpPr>
          <p:nvPr>
            <p:ph type="sldNum" sz="quarter" idx="5"/>
          </p:nvPr>
        </p:nvSpPr>
        <p:spPr/>
        <p:txBody>
          <a:bodyPr/>
          <a:lstStyle/>
          <a:p>
            <a:fld id="{C37B2E80-0594-4BEB-B394-381C59003448}" type="slidenum">
              <a:rPr lang="ko-KR" altLang="en-US" smtClean="0"/>
              <a:t>8</a:t>
            </a:fld>
            <a:endParaRPr lang="ko-KR" altLang="en-US"/>
          </a:p>
        </p:txBody>
      </p:sp>
    </p:spTree>
    <p:extLst>
      <p:ext uri="{BB962C8B-B14F-4D97-AF65-F5344CB8AC3E}">
        <p14:creationId xmlns:p14="http://schemas.microsoft.com/office/powerpoint/2010/main" val="219499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dirty="0"/>
              <a:t>The experimental results were used to validate the CFD simulation.</a:t>
            </a:r>
          </a:p>
          <a:p>
            <a:pPr latinLnBrk="0"/>
            <a:r>
              <a:rPr lang="en-US" dirty="0"/>
              <a:t>Figures show the comparison of the CFD spray shape and the shadowgraph images at different temporal instants.</a:t>
            </a:r>
          </a:p>
          <a:p>
            <a:pPr latinLnBrk="0"/>
            <a:r>
              <a:rPr lang="en-US" dirty="0"/>
              <a:t>The agreement between experiments and simulations is quite good for each case.</a:t>
            </a:r>
          </a:p>
          <a:p>
            <a:pPr latinLnBrk="0"/>
            <a:r>
              <a:rPr lang="en-US" dirty="0"/>
              <a:t>The single plumes of the spray are clearly recognizable from the case </a:t>
            </a:r>
            <a:r>
              <a:rPr lang="en-US" dirty="0" err="1"/>
              <a:t>vHP</a:t>
            </a:r>
            <a:r>
              <a:rPr lang="en-US" dirty="0"/>
              <a:t>, but for the flash boiling case, the plumes interact with each other.</a:t>
            </a:r>
          </a:p>
          <a:p>
            <a:pPr latinLnBrk="0"/>
            <a:r>
              <a:rPr lang="en-US" dirty="0"/>
              <a:t>This is an effect of the strong effervescent breakup.</a:t>
            </a:r>
          </a:p>
        </p:txBody>
      </p:sp>
      <p:sp>
        <p:nvSpPr>
          <p:cNvPr id="4" name="슬라이드 번호 개체 틀 3"/>
          <p:cNvSpPr>
            <a:spLocks noGrp="1"/>
          </p:cNvSpPr>
          <p:nvPr>
            <p:ph type="sldNum" sz="quarter" idx="5"/>
          </p:nvPr>
        </p:nvSpPr>
        <p:spPr/>
        <p:txBody>
          <a:bodyPr/>
          <a:lstStyle/>
          <a:p>
            <a:fld id="{C37B2E80-0594-4BEB-B394-381C59003448}" type="slidenum">
              <a:rPr lang="ko-KR" altLang="en-US" smtClean="0"/>
              <a:t>10</a:t>
            </a:fld>
            <a:endParaRPr lang="ko-KR" altLang="en-US"/>
          </a:p>
        </p:txBody>
      </p:sp>
    </p:spTree>
    <p:extLst>
      <p:ext uri="{BB962C8B-B14F-4D97-AF65-F5344CB8AC3E}">
        <p14:creationId xmlns:p14="http://schemas.microsoft.com/office/powerpoint/2010/main" val="2331740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dirty="0"/>
              <a:t>A quantitative validation was performed comparing the spray penetration measured from the results of experiments and simulations.</a:t>
            </a:r>
          </a:p>
          <a:p>
            <a:pPr latinLnBrk="0"/>
            <a:r>
              <a:rPr lang="en-US" dirty="0"/>
              <a:t>The penetrations measured from the experimental images and those computed from the simulations are in quite good agreement, and the differences are almost limited within the uncertainty bars.</a:t>
            </a:r>
          </a:p>
        </p:txBody>
      </p:sp>
      <p:sp>
        <p:nvSpPr>
          <p:cNvPr id="4" name="슬라이드 번호 개체 틀 3"/>
          <p:cNvSpPr>
            <a:spLocks noGrp="1"/>
          </p:cNvSpPr>
          <p:nvPr>
            <p:ph type="sldNum" sz="quarter" idx="5"/>
          </p:nvPr>
        </p:nvSpPr>
        <p:spPr/>
        <p:txBody>
          <a:bodyPr/>
          <a:lstStyle/>
          <a:p>
            <a:fld id="{C37B2E80-0594-4BEB-B394-381C59003448}" type="slidenum">
              <a:rPr lang="ko-KR" altLang="en-US" smtClean="0"/>
              <a:t>11</a:t>
            </a:fld>
            <a:endParaRPr lang="ko-KR" altLang="en-US"/>
          </a:p>
        </p:txBody>
      </p:sp>
    </p:spTree>
    <p:extLst>
      <p:ext uri="{BB962C8B-B14F-4D97-AF65-F5344CB8AC3E}">
        <p14:creationId xmlns:p14="http://schemas.microsoft.com/office/powerpoint/2010/main" val="1045471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dirty="0"/>
              <a:t>The penetration lengths computed using Reitz-Diwakar and </a:t>
            </a:r>
            <a:r>
              <a:rPr lang="en-US" dirty="0" err="1"/>
              <a:t>fbBreakup+Reitz-Diwakar</a:t>
            </a:r>
            <a:r>
              <a:rPr lang="en-US" dirty="0"/>
              <a:t> breakup models are compared to assess the benefit of using the effervescent breakup model.</a:t>
            </a:r>
          </a:p>
          <a:p>
            <a:pPr latinLnBrk="0"/>
            <a:r>
              <a:rPr lang="en-US" dirty="0"/>
              <a:t>The penetration length was overestimated using only the aerodynamic breakup model. </a:t>
            </a:r>
          </a:p>
        </p:txBody>
      </p:sp>
      <p:sp>
        <p:nvSpPr>
          <p:cNvPr id="4" name="슬라이드 번호 개체 틀 3"/>
          <p:cNvSpPr>
            <a:spLocks noGrp="1"/>
          </p:cNvSpPr>
          <p:nvPr>
            <p:ph type="sldNum" sz="quarter" idx="5"/>
          </p:nvPr>
        </p:nvSpPr>
        <p:spPr/>
        <p:txBody>
          <a:bodyPr/>
          <a:lstStyle/>
          <a:p>
            <a:fld id="{C37B2E80-0594-4BEB-B394-381C59003448}" type="slidenum">
              <a:rPr lang="ko-KR" altLang="en-US" smtClean="0"/>
              <a:t>12</a:t>
            </a:fld>
            <a:endParaRPr lang="ko-KR" altLang="en-US"/>
          </a:p>
        </p:txBody>
      </p:sp>
    </p:spTree>
    <p:extLst>
      <p:ext uri="{BB962C8B-B14F-4D97-AF65-F5344CB8AC3E}">
        <p14:creationId xmlns:p14="http://schemas.microsoft.com/office/powerpoint/2010/main" val="1887923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dirty="0"/>
              <a:t>The droplet size distribution also compared with Reitz-Diwakar and </a:t>
            </a:r>
            <a:r>
              <a:rPr lang="en-US" dirty="0" err="1"/>
              <a:t>fbBreakup+Reitz-Diwakar</a:t>
            </a:r>
            <a:r>
              <a:rPr lang="en-US" dirty="0"/>
              <a:t> breakup models.</a:t>
            </a:r>
          </a:p>
          <a:p>
            <a:pPr latinLnBrk="0"/>
            <a:r>
              <a:rPr lang="en-US" dirty="0"/>
              <a:t>The effervescent breakup model predicts droplets smaller than what computed using only the Reitz–Diwakar model.</a:t>
            </a:r>
          </a:p>
          <a:p>
            <a:pPr latinLnBrk="0"/>
            <a:r>
              <a:rPr lang="en-US" dirty="0"/>
              <a:t>And the droplets obtained from the </a:t>
            </a:r>
            <a:r>
              <a:rPr lang="en-US" dirty="0" err="1"/>
              <a:t>fbBreakup+Reitz</a:t>
            </a:r>
            <a:r>
              <a:rPr lang="en-US" dirty="0"/>
              <a:t>–Diwakar model have an average value equal to approximately 10 µm while using the Reitz–Diwakar model, droplet diameter ranges between 40 µm–80 µm without a pseudo-average value.</a:t>
            </a:r>
          </a:p>
          <a:p>
            <a:pPr latinLnBrk="0"/>
            <a:r>
              <a:rPr lang="en-US" dirty="0"/>
              <a:t>After 750 us, the fuel evaporated is 20% lower.</a:t>
            </a:r>
          </a:p>
        </p:txBody>
      </p:sp>
      <p:sp>
        <p:nvSpPr>
          <p:cNvPr id="4" name="슬라이드 번호 개체 틀 3"/>
          <p:cNvSpPr>
            <a:spLocks noGrp="1"/>
          </p:cNvSpPr>
          <p:nvPr>
            <p:ph type="sldNum" sz="quarter" idx="5"/>
          </p:nvPr>
        </p:nvSpPr>
        <p:spPr/>
        <p:txBody>
          <a:bodyPr/>
          <a:lstStyle/>
          <a:p>
            <a:fld id="{C37B2E80-0594-4BEB-B394-381C59003448}" type="slidenum">
              <a:rPr lang="ko-KR" altLang="en-US" smtClean="0"/>
              <a:t>13</a:t>
            </a:fld>
            <a:endParaRPr lang="ko-KR" altLang="en-US"/>
          </a:p>
        </p:txBody>
      </p:sp>
    </p:spTree>
    <p:extLst>
      <p:ext uri="{BB962C8B-B14F-4D97-AF65-F5344CB8AC3E}">
        <p14:creationId xmlns:p14="http://schemas.microsoft.com/office/powerpoint/2010/main" val="3473178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0"/>
            <a:r>
              <a:rPr lang="en-US" dirty="0"/>
              <a:t>After assessing the accuracy of CFD results with experiments, the spray characteristics was analyzed with the simulation results.</a:t>
            </a:r>
          </a:p>
          <a:p>
            <a:pPr latinLnBrk="0"/>
            <a:r>
              <a:rPr lang="en-US" dirty="0"/>
              <a:t>The plumes of the ﬂashing spray exhibit the interaction typical of a ﬂash-boiling spray and are composed by smaller droplets.</a:t>
            </a:r>
          </a:p>
          <a:p>
            <a:pPr latinLnBrk="0"/>
            <a:r>
              <a:rPr lang="en-US" dirty="0"/>
              <a:t>The case of the flash boiling model, vaporization process appears around the core of the plume, and fuel distributed compactly.</a:t>
            </a:r>
          </a:p>
        </p:txBody>
      </p:sp>
      <p:sp>
        <p:nvSpPr>
          <p:cNvPr id="4" name="슬라이드 번호 개체 틀 3"/>
          <p:cNvSpPr>
            <a:spLocks noGrp="1"/>
          </p:cNvSpPr>
          <p:nvPr>
            <p:ph type="sldNum" sz="quarter" idx="5"/>
          </p:nvPr>
        </p:nvSpPr>
        <p:spPr/>
        <p:txBody>
          <a:bodyPr/>
          <a:lstStyle/>
          <a:p>
            <a:fld id="{C37B2E80-0594-4BEB-B394-381C59003448}" type="slidenum">
              <a:rPr lang="ko-KR" altLang="en-US" smtClean="0"/>
              <a:t>14</a:t>
            </a:fld>
            <a:endParaRPr lang="ko-KR" altLang="en-US"/>
          </a:p>
        </p:txBody>
      </p:sp>
    </p:spTree>
    <p:extLst>
      <p:ext uri="{BB962C8B-B14F-4D97-AF65-F5344CB8AC3E}">
        <p14:creationId xmlns:p14="http://schemas.microsoft.com/office/powerpoint/2010/main" val="13037766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6AD17AB-9CC5-31FD-B411-DC3EFAFD7EE5}"/>
              </a:ext>
            </a:extLst>
          </p:cNvPr>
          <p:cNvSpPr>
            <a:spLocks noGrp="1"/>
          </p:cNvSpPr>
          <p:nvPr>
            <p:ph type="ctrTitle"/>
          </p:nvPr>
        </p:nvSpPr>
        <p:spPr>
          <a:xfrm>
            <a:off x="1524000" y="1535474"/>
            <a:ext cx="9144000" cy="637454"/>
          </a:xfrm>
        </p:spPr>
        <p:txBody>
          <a:bodyPr anchor="b">
            <a:normAutofit/>
          </a:bodyPr>
          <a:lstStyle>
            <a:lvl1pPr algn="ctr">
              <a:defRPr sz="3500" b="1">
                <a:solidFill>
                  <a:srgbClr val="023997"/>
                </a:solidFill>
                <a:latin typeface="Arial" panose="020B0604020202020204" pitchFamily="34" charset="0"/>
                <a:cs typeface="Arial" panose="020B0604020202020204" pitchFamily="34" charset="0"/>
              </a:defRPr>
            </a:lvl1pPr>
          </a:lstStyle>
          <a:p>
            <a:r>
              <a:rPr lang="ko-KR" altLang="en-US" dirty="0"/>
              <a:t>마스터 제목 스타일 편집</a:t>
            </a:r>
          </a:p>
        </p:txBody>
      </p:sp>
      <p:sp>
        <p:nvSpPr>
          <p:cNvPr id="3" name="부제목 2">
            <a:extLst>
              <a:ext uri="{FF2B5EF4-FFF2-40B4-BE49-F238E27FC236}">
                <a16:creationId xmlns:a16="http://schemas.microsoft.com/office/drawing/2014/main" id="{6E140BB2-6EBB-B4F8-E4C7-186A789EC6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pic>
        <p:nvPicPr>
          <p:cNvPr id="7" name="그림 6" descr="텍스트이(가) 표시된 사진&#10;&#10;자동 생성된 설명">
            <a:extLst>
              <a:ext uri="{FF2B5EF4-FFF2-40B4-BE49-F238E27FC236}">
                <a16:creationId xmlns:a16="http://schemas.microsoft.com/office/drawing/2014/main" id="{84BE09D0-D3AB-9D09-3207-A2E63266B43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0503"/>
          <a:stretch/>
        </p:blipFill>
        <p:spPr>
          <a:xfrm>
            <a:off x="210214" y="169712"/>
            <a:ext cx="1678971" cy="365126"/>
          </a:xfrm>
          <a:prstGeom prst="rect">
            <a:avLst/>
          </a:prstGeom>
        </p:spPr>
      </p:pic>
    </p:spTree>
    <p:extLst>
      <p:ext uri="{BB962C8B-B14F-4D97-AF65-F5344CB8AC3E}">
        <p14:creationId xmlns:p14="http://schemas.microsoft.com/office/powerpoint/2010/main" val="286145707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EC8AF60-502A-36E4-7571-42D6C8AB5C65}"/>
              </a:ext>
            </a:extLst>
          </p:cNvPr>
          <p:cNvSpPr>
            <a:spLocks noGrp="1"/>
          </p:cNvSpPr>
          <p:nvPr>
            <p:ph type="title"/>
          </p:nvPr>
        </p:nvSpPr>
        <p:spPr>
          <a:xfrm>
            <a:off x="215900" y="221816"/>
            <a:ext cx="10515600" cy="576984"/>
          </a:xfrm>
        </p:spPr>
        <p:txBody>
          <a:bodyPr>
            <a:normAutofit/>
          </a:bodyPr>
          <a:lstStyle>
            <a:lvl1pPr>
              <a:defRPr sz="2400" b="1">
                <a:solidFill>
                  <a:srgbClr val="023997"/>
                </a:solidFill>
                <a:latin typeface="Arial" panose="020B0604020202020204" pitchFamily="34" charset="0"/>
                <a:cs typeface="Arial" panose="020B0604020202020204" pitchFamily="34" charset="0"/>
              </a:defRPr>
            </a:lvl1pPr>
          </a:lstStyle>
          <a:p>
            <a:r>
              <a:rPr lang="ko-KR" altLang="en-US"/>
              <a:t>마스터 제목 스타일 편집</a:t>
            </a:r>
          </a:p>
        </p:txBody>
      </p:sp>
      <p:pic>
        <p:nvPicPr>
          <p:cNvPr id="6" name="그림 5" descr="텍스트이(가) 표시된 사진&#10;&#10;자동 생성된 설명">
            <a:extLst>
              <a:ext uri="{FF2B5EF4-FFF2-40B4-BE49-F238E27FC236}">
                <a16:creationId xmlns:a16="http://schemas.microsoft.com/office/drawing/2014/main" id="{60E18999-9276-84EF-68F0-41979A1690B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0503"/>
          <a:stretch/>
        </p:blipFill>
        <p:spPr>
          <a:xfrm>
            <a:off x="215900" y="6345238"/>
            <a:ext cx="1678971" cy="365126"/>
          </a:xfrm>
          <a:prstGeom prst="rect">
            <a:avLst/>
          </a:prstGeom>
        </p:spPr>
      </p:pic>
      <p:sp>
        <p:nvSpPr>
          <p:cNvPr id="7" name="바닥글 개체 틀 4">
            <a:extLst>
              <a:ext uri="{FF2B5EF4-FFF2-40B4-BE49-F238E27FC236}">
                <a16:creationId xmlns:a16="http://schemas.microsoft.com/office/drawing/2014/main" id="{12CEB1D4-310D-C109-31C9-B0D8C270C3FF}"/>
              </a:ext>
            </a:extLst>
          </p:cNvPr>
          <p:cNvSpPr txBox="1">
            <a:spLocks/>
          </p:cNvSpPr>
          <p:nvPr userDrawn="1"/>
        </p:nvSpPr>
        <p:spPr>
          <a:xfrm>
            <a:off x="1323238" y="6345239"/>
            <a:ext cx="5964382" cy="365125"/>
          </a:xfrm>
          <a:prstGeom prst="rect">
            <a:avLst/>
          </a:prstGeom>
        </p:spPr>
        <p:txBody>
          <a:bodyPr vert="horz" lIns="91440" tIns="45720" rIns="91440" bIns="45720" rtlCol="0" anchor="ctr"/>
          <a:lstStyle>
            <a:defPPr>
              <a:defRPr lang="ko-KR"/>
            </a:defPPr>
            <a:lvl1pPr marL="0" algn="ctr" defTabSz="914400" rtl="0" eaLnBrk="1" latinLnBrk="1" hangingPunct="1">
              <a:defRPr sz="1800" b="1" kern="1200">
                <a:gradFill>
                  <a:gsLst>
                    <a:gs pos="0">
                      <a:srgbClr val="023997"/>
                    </a:gs>
                    <a:gs pos="100000">
                      <a:srgbClr val="0091DB"/>
                    </a:gs>
                  </a:gsLst>
                  <a:lin ang="0" scaled="1"/>
                </a:gradFill>
                <a:latin typeface="Arial" panose="020B0604020202020204" pitchFamily="34" charset="0"/>
                <a:ea typeface="+mn-ea"/>
                <a:cs typeface="Arial" panose="020B0604020202020204" pitchFamily="34" charset="0"/>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a:t>Fluid Engineering Lab., Jeonbuk National Univ.</a:t>
            </a:r>
            <a:endParaRPr lang="ko-KR" altLang="en-US" dirty="0"/>
          </a:p>
        </p:txBody>
      </p:sp>
      <p:sp>
        <p:nvSpPr>
          <p:cNvPr id="9" name="슬라이드 번호 개체 틀 5">
            <a:extLst>
              <a:ext uri="{FF2B5EF4-FFF2-40B4-BE49-F238E27FC236}">
                <a16:creationId xmlns:a16="http://schemas.microsoft.com/office/drawing/2014/main" id="{96ABEC06-E355-79C5-EE1E-F91DE93870FE}"/>
              </a:ext>
            </a:extLst>
          </p:cNvPr>
          <p:cNvSpPr>
            <a:spLocks noGrp="1"/>
          </p:cNvSpPr>
          <p:nvPr>
            <p:ph type="sldNum" sz="quarter" idx="12"/>
          </p:nvPr>
        </p:nvSpPr>
        <p:spPr>
          <a:xfrm>
            <a:off x="8610600" y="6356350"/>
            <a:ext cx="2743200" cy="365125"/>
          </a:xfrm>
        </p:spPr>
        <p:txBody>
          <a:bodyPr/>
          <a:lstStyle>
            <a:lvl1pPr>
              <a:defRPr sz="1800">
                <a:solidFill>
                  <a:srgbClr val="00B0F0"/>
                </a:solidFill>
                <a:latin typeface="Arial" panose="020B0604020202020204" pitchFamily="34" charset="0"/>
                <a:cs typeface="Arial" panose="020B0604020202020204" pitchFamily="34" charset="0"/>
              </a:defRPr>
            </a:lvl1pPr>
          </a:lstStyle>
          <a:p>
            <a:fld id="{DAA44CB3-8695-46AA-95D2-E38F17D3DCF4}" type="slidenum">
              <a:rPr lang="ko-KR" altLang="en-US" smtClean="0"/>
              <a:pPr/>
              <a:t>‹#›</a:t>
            </a:fld>
            <a:endParaRPr lang="ko-KR" altLang="en-US" dirty="0"/>
          </a:p>
        </p:txBody>
      </p:sp>
      <p:cxnSp>
        <p:nvCxnSpPr>
          <p:cNvPr id="10" name="직선 연결선 9">
            <a:extLst>
              <a:ext uri="{FF2B5EF4-FFF2-40B4-BE49-F238E27FC236}">
                <a16:creationId xmlns:a16="http://schemas.microsoft.com/office/drawing/2014/main" id="{CBA14FAC-4277-417A-8765-447797AA93BB}"/>
              </a:ext>
            </a:extLst>
          </p:cNvPr>
          <p:cNvCxnSpPr>
            <a:cxnSpLocks/>
          </p:cNvCxnSpPr>
          <p:nvPr userDrawn="1"/>
        </p:nvCxnSpPr>
        <p:spPr>
          <a:xfrm>
            <a:off x="215900" y="6273800"/>
            <a:ext cx="11700000" cy="0"/>
          </a:xfrm>
          <a:prstGeom prst="line">
            <a:avLst/>
          </a:prstGeom>
          <a:ln w="38100">
            <a:gradFill flip="none" rotWithShape="1">
              <a:gsLst>
                <a:gs pos="0">
                  <a:srgbClr val="023997"/>
                </a:gs>
                <a:gs pos="100000">
                  <a:srgbClr val="00B0F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5719294"/>
      </p:ext>
    </p:extLst>
  </p:cSld>
  <p:clrMapOvr>
    <a:masterClrMapping/>
  </p:clrMapOvr>
  <p:hf hdr="0" ft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FE1FB8CC-3D17-AF4A-4835-5BB580536C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87F5C562-C89A-36CE-C4AE-A8957AC91E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DFB3C36-CFB6-1F25-9E15-49BFEE2C14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35FC25-0447-4F95-A5D0-679EAB1982EF}" type="datetimeFigureOut">
              <a:rPr lang="ko-KR" altLang="en-US" smtClean="0"/>
              <a:t>2023-10-31</a:t>
            </a:fld>
            <a:endParaRPr lang="ko-KR" altLang="en-US"/>
          </a:p>
        </p:txBody>
      </p:sp>
      <p:sp>
        <p:nvSpPr>
          <p:cNvPr id="5" name="바닥글 개체 틀 4">
            <a:extLst>
              <a:ext uri="{FF2B5EF4-FFF2-40B4-BE49-F238E27FC236}">
                <a16:creationId xmlns:a16="http://schemas.microsoft.com/office/drawing/2014/main" id="{4CF9AF0B-0AA1-F6F5-9B62-FA8C92B743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AFF2254C-29D6-4921-F446-2DECE43FCB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A44CB3-8695-46AA-95D2-E38F17D3DCF4}" type="slidenum">
              <a:rPr lang="ko-KR" altLang="en-US" smtClean="0"/>
              <a:t>‹#›</a:t>
            </a:fld>
            <a:endParaRPr lang="ko-KR" altLang="en-US"/>
          </a:p>
        </p:txBody>
      </p:sp>
    </p:spTree>
    <p:extLst>
      <p:ext uri="{BB962C8B-B14F-4D97-AF65-F5344CB8AC3E}">
        <p14:creationId xmlns:p14="http://schemas.microsoft.com/office/powerpoint/2010/main" val="3878246972"/>
      </p:ext>
    </p:extLst>
  </p:cSld>
  <p:clrMap bg1="lt1" tx1="dk1" bg2="lt2" tx2="dk2" accent1="accent1" accent2="accent2" accent3="accent3" accent4="accent4" accent5="accent5" accent6="accent6" hlink="hlink" folHlink="folHlink"/>
  <p:sldLayoutIdLst>
    <p:sldLayoutId id="2147483649" r:id="rId1"/>
    <p:sldLayoutId id="2147483654" r:id="rId2"/>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B084E31-FCB0-D7BE-FF6C-D4D056DE6B9F}"/>
              </a:ext>
            </a:extLst>
          </p:cNvPr>
          <p:cNvSpPr>
            <a:spLocks noGrp="1"/>
          </p:cNvSpPr>
          <p:nvPr>
            <p:ph type="ctrTitle"/>
          </p:nvPr>
        </p:nvSpPr>
        <p:spPr>
          <a:xfrm>
            <a:off x="524648" y="1707662"/>
            <a:ext cx="11160124" cy="1015932"/>
          </a:xfrm>
        </p:spPr>
        <p:txBody>
          <a:bodyPr anchor="ctr">
            <a:normAutofit fontScale="90000"/>
          </a:bodyPr>
          <a:lstStyle/>
          <a:p>
            <a:pPr algn="just"/>
            <a:r>
              <a:rPr lang="en-US" altLang="ko-KR" sz="4000" dirty="0"/>
              <a:t>Experimental Investigation and Numerical CFD Assessment of a Thermodynamic Breakup Model for Superheated Sprays with Injection Pressure up to 700 Bar</a:t>
            </a:r>
            <a:endParaRPr lang="ko-KR" altLang="en-US" sz="4000" dirty="0"/>
          </a:p>
        </p:txBody>
      </p:sp>
      <p:sp>
        <p:nvSpPr>
          <p:cNvPr id="3" name="부제목 2">
            <a:extLst>
              <a:ext uri="{FF2B5EF4-FFF2-40B4-BE49-F238E27FC236}">
                <a16:creationId xmlns:a16="http://schemas.microsoft.com/office/drawing/2014/main" id="{480677D3-6591-D160-C55B-3DCFFF06E736}"/>
              </a:ext>
            </a:extLst>
          </p:cNvPr>
          <p:cNvSpPr>
            <a:spLocks noGrp="1"/>
          </p:cNvSpPr>
          <p:nvPr>
            <p:ph type="subTitle" idx="1"/>
          </p:nvPr>
        </p:nvSpPr>
        <p:spPr>
          <a:xfrm>
            <a:off x="524648" y="3439785"/>
            <a:ext cx="11151415" cy="1655762"/>
          </a:xfrm>
        </p:spPr>
        <p:txBody>
          <a:bodyPr>
            <a:noAutofit/>
          </a:bodyPr>
          <a:lstStyle/>
          <a:p>
            <a:pPr algn="just"/>
            <a:r>
              <a:rPr lang="en-US" altLang="ko-KR" sz="1800" b="1" dirty="0"/>
              <a:t>Francesco Duronio</a:t>
            </a:r>
            <a:r>
              <a:rPr lang="en-US" altLang="ko-KR" sz="1800" b="1" baseline="30000" dirty="0"/>
              <a:t>1</a:t>
            </a:r>
            <a:r>
              <a:rPr lang="en-US" altLang="ko-KR" sz="1800" b="1" dirty="0"/>
              <a:t>, Angelo De Vita</a:t>
            </a:r>
            <a:r>
              <a:rPr lang="en-US" altLang="ko-KR" sz="1800" b="1" baseline="30000" dirty="0"/>
              <a:t>1,2</a:t>
            </a:r>
            <a:r>
              <a:rPr lang="en-US" altLang="ko-KR" sz="1800" b="1" dirty="0"/>
              <a:t>, Alessandro Montanaro</a:t>
            </a:r>
            <a:r>
              <a:rPr lang="en-US" altLang="ko-KR" sz="1800" b="1" baseline="30000" dirty="0"/>
              <a:t>2</a:t>
            </a:r>
            <a:r>
              <a:rPr lang="en-US" altLang="ko-KR" sz="1800" b="1" dirty="0"/>
              <a:t> and Luigi Allocca</a:t>
            </a:r>
            <a:r>
              <a:rPr lang="en-US" altLang="ko-KR" sz="1800" b="1" baseline="30000" dirty="0"/>
              <a:t>2</a:t>
            </a:r>
            <a:endParaRPr lang="en-US" altLang="ko-KR" sz="1800" b="1" dirty="0"/>
          </a:p>
          <a:p>
            <a:pPr algn="just"/>
            <a:endParaRPr lang="en-US" altLang="ko-KR" sz="1200" b="1" baseline="30000" dirty="0"/>
          </a:p>
          <a:p>
            <a:pPr algn="just"/>
            <a:r>
              <a:rPr lang="en-US" altLang="ko-KR" sz="1200" b="1" baseline="30000" dirty="0"/>
              <a:t>1 </a:t>
            </a:r>
            <a:r>
              <a:rPr lang="en-US" altLang="ko-KR" sz="1200" b="1" dirty="0"/>
              <a:t>Industrial Engineering, Information and Economics Department, </a:t>
            </a:r>
            <a:r>
              <a:rPr lang="en-US" altLang="ko-KR" sz="1200" b="1" dirty="0" err="1"/>
              <a:t>Università</a:t>
            </a:r>
            <a:r>
              <a:rPr lang="en-US" altLang="ko-KR" sz="1200" b="1" dirty="0"/>
              <a:t> </a:t>
            </a:r>
            <a:r>
              <a:rPr lang="en-US" altLang="ko-KR" sz="1200" b="1" dirty="0" err="1"/>
              <a:t>degli</a:t>
            </a:r>
            <a:r>
              <a:rPr lang="en-US" altLang="ko-KR" sz="1200" b="1" dirty="0"/>
              <a:t> </a:t>
            </a:r>
            <a:r>
              <a:rPr lang="en-US" altLang="ko-KR" sz="1200" b="1" dirty="0" err="1"/>
              <a:t>Studi</a:t>
            </a:r>
            <a:r>
              <a:rPr lang="en-US" altLang="ko-KR" sz="1200" b="1" dirty="0"/>
              <a:t> </a:t>
            </a:r>
            <a:r>
              <a:rPr lang="en-US" altLang="ko-KR" sz="1200" b="1" dirty="0" err="1"/>
              <a:t>dell’Aquila</a:t>
            </a:r>
            <a:r>
              <a:rPr lang="en-US" altLang="ko-KR" sz="1200" b="1" dirty="0"/>
              <a:t>, Piazzale Ernesto  Pontieri, </a:t>
            </a:r>
            <a:r>
              <a:rPr lang="en-US" altLang="ko-KR" sz="1200" b="1" dirty="0" err="1"/>
              <a:t>Monteluco</a:t>
            </a:r>
            <a:r>
              <a:rPr lang="en-US" altLang="ko-KR" sz="1200" b="1" dirty="0"/>
              <a:t> di  </a:t>
            </a:r>
            <a:r>
              <a:rPr lang="en-US" altLang="ko-KR" sz="1200" b="1" dirty="0" err="1"/>
              <a:t>Roio</a:t>
            </a:r>
            <a:r>
              <a:rPr lang="en-US" altLang="ko-KR" sz="1200" b="1" dirty="0"/>
              <a:t>, 67100 L’Aquila, Italy</a:t>
            </a:r>
          </a:p>
          <a:p>
            <a:pPr algn="just"/>
            <a:r>
              <a:rPr lang="en-US" altLang="ko-KR" sz="1200" b="1" baseline="30000" dirty="0"/>
              <a:t>2 </a:t>
            </a:r>
            <a:r>
              <a:rPr lang="it-IT" altLang="ko-KR" sz="1200" b="1" dirty="0"/>
              <a:t>Consiglio Nazionale delle Ricerche, Istituto di Scienze e Tecnologie per l’Energia e la Mobilità Sostenibili (STEMS), Via G. Marconi 4, 80125  Napoli, Italy</a:t>
            </a:r>
          </a:p>
          <a:p>
            <a:pPr algn="just"/>
            <a:endParaRPr lang="it-IT" altLang="ko-KR" sz="1200" b="1" dirty="0"/>
          </a:p>
          <a:p>
            <a:pPr algn="just"/>
            <a:r>
              <a:rPr lang="it-IT" altLang="ko-KR" sz="1200" b="1" i="1" dirty="0"/>
              <a:t>Fluids</a:t>
            </a:r>
            <a:r>
              <a:rPr lang="it-IT" altLang="ko-KR" sz="1200" b="1" dirty="0"/>
              <a:t>, 2023, 8, 155. https://doi.org/10.3390/fluids8050155</a:t>
            </a:r>
          </a:p>
        </p:txBody>
      </p:sp>
      <p:sp>
        <p:nvSpPr>
          <p:cNvPr id="4" name="TextBox 3">
            <a:extLst>
              <a:ext uri="{FF2B5EF4-FFF2-40B4-BE49-F238E27FC236}">
                <a16:creationId xmlns:a16="http://schemas.microsoft.com/office/drawing/2014/main" id="{844A1C81-41BF-33B8-FCB9-79C277C94CE8}"/>
              </a:ext>
            </a:extLst>
          </p:cNvPr>
          <p:cNvSpPr txBox="1"/>
          <p:nvPr/>
        </p:nvSpPr>
        <p:spPr>
          <a:xfrm>
            <a:off x="8981928" y="5280396"/>
            <a:ext cx="2694135" cy="923330"/>
          </a:xfrm>
          <a:prstGeom prst="rect">
            <a:avLst/>
          </a:prstGeom>
          <a:noFill/>
        </p:spPr>
        <p:txBody>
          <a:bodyPr wrap="none" rtlCol="0">
            <a:spAutoFit/>
          </a:bodyPr>
          <a:lstStyle/>
          <a:p>
            <a:pPr algn="r"/>
            <a:r>
              <a:rPr lang="en-US" b="1" dirty="0">
                <a:latin typeface="Arial" panose="020B0604020202020204" pitchFamily="34" charset="0"/>
                <a:cs typeface="Arial" panose="020B0604020202020204" pitchFamily="34" charset="0"/>
              </a:rPr>
              <a:t>202050869 Yechan Seo</a:t>
            </a:r>
          </a:p>
          <a:p>
            <a:pPr algn="r"/>
            <a:endParaRPr lang="en-US" b="1" dirty="0">
              <a:latin typeface="Arial" panose="020B0604020202020204" pitchFamily="34" charset="0"/>
              <a:cs typeface="Arial" panose="020B0604020202020204" pitchFamily="34" charset="0"/>
            </a:endParaRPr>
          </a:p>
          <a:p>
            <a:pPr algn="r"/>
            <a:r>
              <a:rPr lang="en-US" b="1" dirty="0">
                <a:latin typeface="Arial" panose="020B0604020202020204" pitchFamily="34" charset="0"/>
                <a:cs typeface="Arial" panose="020B0604020202020204" pitchFamily="34" charset="0"/>
              </a:rPr>
              <a:t>Oct. 31</a:t>
            </a:r>
            <a:r>
              <a:rPr lang="en-US" b="1" baseline="30000" dirty="0">
                <a:latin typeface="Arial" panose="020B0604020202020204" pitchFamily="34" charset="0"/>
                <a:cs typeface="Arial" panose="020B0604020202020204" pitchFamily="34" charset="0"/>
              </a:rPr>
              <a:t>st</a:t>
            </a:r>
            <a:r>
              <a:rPr lang="en-US" b="1" dirty="0">
                <a:latin typeface="Arial" panose="020B0604020202020204" pitchFamily="34" charset="0"/>
                <a:cs typeface="Arial" panose="020B0604020202020204" pitchFamily="34" charset="0"/>
              </a:rPr>
              <a:t>, 2023</a:t>
            </a:r>
          </a:p>
        </p:txBody>
      </p:sp>
      <p:pic>
        <p:nvPicPr>
          <p:cNvPr id="5" name="그림 4">
            <a:extLst>
              <a:ext uri="{FF2B5EF4-FFF2-40B4-BE49-F238E27FC236}">
                <a16:creationId xmlns:a16="http://schemas.microsoft.com/office/drawing/2014/main" id="{6DBC82FE-7FE2-BE45-5E9B-3DC2505761BD}"/>
              </a:ext>
            </a:extLst>
          </p:cNvPr>
          <p:cNvPicPr>
            <a:picLocks noChangeAspect="1"/>
          </p:cNvPicPr>
          <p:nvPr/>
        </p:nvPicPr>
        <p:blipFill rotWithShape="1">
          <a:blip r:embed="rId2"/>
          <a:srcRect r="79712"/>
          <a:stretch/>
        </p:blipFill>
        <p:spPr>
          <a:xfrm>
            <a:off x="515938" y="5600850"/>
            <a:ext cx="1460908" cy="600822"/>
          </a:xfrm>
          <a:prstGeom prst="rect">
            <a:avLst/>
          </a:prstGeom>
        </p:spPr>
      </p:pic>
      <p:pic>
        <p:nvPicPr>
          <p:cNvPr id="6" name="그림 5">
            <a:extLst>
              <a:ext uri="{FF2B5EF4-FFF2-40B4-BE49-F238E27FC236}">
                <a16:creationId xmlns:a16="http://schemas.microsoft.com/office/drawing/2014/main" id="{A76A856E-76E3-7187-A4BB-82F0BF821B37}"/>
              </a:ext>
            </a:extLst>
          </p:cNvPr>
          <p:cNvPicPr>
            <a:picLocks noChangeAspect="1"/>
          </p:cNvPicPr>
          <p:nvPr/>
        </p:nvPicPr>
        <p:blipFill rotWithShape="1">
          <a:blip r:embed="rId2"/>
          <a:srcRect l="90492"/>
          <a:stretch/>
        </p:blipFill>
        <p:spPr>
          <a:xfrm>
            <a:off x="2072638" y="5599953"/>
            <a:ext cx="684667" cy="600822"/>
          </a:xfrm>
          <a:prstGeom prst="rect">
            <a:avLst/>
          </a:prstGeom>
        </p:spPr>
      </p:pic>
    </p:spTree>
    <p:extLst>
      <p:ext uri="{BB962C8B-B14F-4D97-AF65-F5344CB8AC3E}">
        <p14:creationId xmlns:p14="http://schemas.microsoft.com/office/powerpoint/2010/main" val="12528102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7C4838D-E2D8-B7D5-0D28-A8F884F38454}"/>
              </a:ext>
            </a:extLst>
          </p:cNvPr>
          <p:cNvSpPr>
            <a:spLocks noGrp="1"/>
          </p:cNvSpPr>
          <p:nvPr>
            <p:ph type="title"/>
          </p:nvPr>
        </p:nvSpPr>
        <p:spPr/>
        <p:txBody>
          <a:bodyPr/>
          <a:lstStyle/>
          <a:p>
            <a:r>
              <a:rPr lang="en-US" dirty="0"/>
              <a:t>Validation with Shadowgraph Acquisitions</a:t>
            </a:r>
          </a:p>
        </p:txBody>
      </p:sp>
      <p:sp>
        <p:nvSpPr>
          <p:cNvPr id="3" name="슬라이드 번호 개체 틀 2">
            <a:extLst>
              <a:ext uri="{FF2B5EF4-FFF2-40B4-BE49-F238E27FC236}">
                <a16:creationId xmlns:a16="http://schemas.microsoft.com/office/drawing/2014/main" id="{559ACF86-1953-658F-42CA-E83625B549E7}"/>
              </a:ext>
            </a:extLst>
          </p:cNvPr>
          <p:cNvSpPr>
            <a:spLocks noGrp="1"/>
          </p:cNvSpPr>
          <p:nvPr>
            <p:ph type="sldNum" sz="quarter" idx="12"/>
          </p:nvPr>
        </p:nvSpPr>
        <p:spPr/>
        <p:txBody>
          <a:bodyPr/>
          <a:lstStyle/>
          <a:p>
            <a:fld id="{DAA44CB3-8695-46AA-95D2-E38F17D3DCF4}" type="slidenum">
              <a:rPr lang="ko-KR" altLang="en-US" smtClean="0"/>
              <a:pPr/>
              <a:t>10</a:t>
            </a:fld>
            <a:endParaRPr lang="ko-KR" altLang="en-US" dirty="0"/>
          </a:p>
        </p:txBody>
      </p:sp>
      <p:pic>
        <p:nvPicPr>
          <p:cNvPr id="4" name="그림 3">
            <a:extLst>
              <a:ext uri="{FF2B5EF4-FFF2-40B4-BE49-F238E27FC236}">
                <a16:creationId xmlns:a16="http://schemas.microsoft.com/office/drawing/2014/main" id="{71D85F1C-7E62-6C7E-F546-B5183087C88A}"/>
              </a:ext>
            </a:extLst>
          </p:cNvPr>
          <p:cNvPicPr>
            <a:picLocks noChangeAspect="1"/>
          </p:cNvPicPr>
          <p:nvPr/>
        </p:nvPicPr>
        <p:blipFill>
          <a:blip r:embed="rId3"/>
          <a:stretch>
            <a:fillRect/>
          </a:stretch>
        </p:blipFill>
        <p:spPr>
          <a:xfrm>
            <a:off x="524647" y="845322"/>
            <a:ext cx="3371850" cy="5286375"/>
          </a:xfrm>
          <a:prstGeom prst="rect">
            <a:avLst/>
          </a:prstGeom>
        </p:spPr>
      </p:pic>
      <p:pic>
        <p:nvPicPr>
          <p:cNvPr id="5" name="그림 4">
            <a:extLst>
              <a:ext uri="{FF2B5EF4-FFF2-40B4-BE49-F238E27FC236}">
                <a16:creationId xmlns:a16="http://schemas.microsoft.com/office/drawing/2014/main" id="{B85C5FBE-B4F6-7726-07FF-46F7903C2601}"/>
              </a:ext>
            </a:extLst>
          </p:cNvPr>
          <p:cNvPicPr>
            <a:picLocks noChangeAspect="1"/>
          </p:cNvPicPr>
          <p:nvPr/>
        </p:nvPicPr>
        <p:blipFill>
          <a:blip r:embed="rId4"/>
          <a:stretch>
            <a:fillRect/>
          </a:stretch>
        </p:blipFill>
        <p:spPr>
          <a:xfrm>
            <a:off x="3947701" y="854031"/>
            <a:ext cx="3390900" cy="5286375"/>
          </a:xfrm>
          <a:prstGeom prst="rect">
            <a:avLst/>
          </a:prstGeom>
        </p:spPr>
      </p:pic>
      <p:pic>
        <p:nvPicPr>
          <p:cNvPr id="6" name="그림 5">
            <a:extLst>
              <a:ext uri="{FF2B5EF4-FFF2-40B4-BE49-F238E27FC236}">
                <a16:creationId xmlns:a16="http://schemas.microsoft.com/office/drawing/2014/main" id="{5D17FE42-01EC-5D37-FEF7-60DB30DFE81F}"/>
              </a:ext>
            </a:extLst>
          </p:cNvPr>
          <p:cNvPicPr>
            <a:picLocks noChangeAspect="1"/>
          </p:cNvPicPr>
          <p:nvPr/>
        </p:nvPicPr>
        <p:blipFill>
          <a:blip r:embed="rId5"/>
          <a:stretch>
            <a:fillRect/>
          </a:stretch>
        </p:blipFill>
        <p:spPr>
          <a:xfrm>
            <a:off x="8020050" y="1490526"/>
            <a:ext cx="3333750" cy="1543050"/>
          </a:xfrm>
          <a:prstGeom prst="rect">
            <a:avLst/>
          </a:prstGeom>
        </p:spPr>
      </p:pic>
      <p:pic>
        <p:nvPicPr>
          <p:cNvPr id="7" name="그림 6">
            <a:extLst>
              <a:ext uri="{FF2B5EF4-FFF2-40B4-BE49-F238E27FC236}">
                <a16:creationId xmlns:a16="http://schemas.microsoft.com/office/drawing/2014/main" id="{35B6B897-6780-EFDF-866F-F1E57F8438F8}"/>
              </a:ext>
            </a:extLst>
          </p:cNvPr>
          <p:cNvPicPr>
            <a:picLocks noChangeAspect="1"/>
          </p:cNvPicPr>
          <p:nvPr/>
        </p:nvPicPr>
        <p:blipFill>
          <a:blip r:embed="rId6"/>
          <a:stretch>
            <a:fillRect/>
          </a:stretch>
        </p:blipFill>
        <p:spPr>
          <a:xfrm>
            <a:off x="7986712" y="3437709"/>
            <a:ext cx="3400425" cy="1552575"/>
          </a:xfrm>
          <a:prstGeom prst="rect">
            <a:avLst/>
          </a:prstGeom>
        </p:spPr>
      </p:pic>
      <p:sp>
        <p:nvSpPr>
          <p:cNvPr id="8" name="TextBox 7">
            <a:extLst>
              <a:ext uri="{FF2B5EF4-FFF2-40B4-BE49-F238E27FC236}">
                <a16:creationId xmlns:a16="http://schemas.microsoft.com/office/drawing/2014/main" id="{144096D4-C8FE-F619-2C22-2A925100F663}"/>
              </a:ext>
            </a:extLst>
          </p:cNvPr>
          <p:cNvSpPr txBox="1"/>
          <p:nvPr/>
        </p:nvSpPr>
        <p:spPr>
          <a:xfrm>
            <a:off x="524647" y="5927347"/>
            <a:ext cx="865943"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case </a:t>
            </a:r>
            <a:r>
              <a:rPr lang="en-US" sz="1200" b="1" dirty="0" err="1">
                <a:latin typeface="Arial" panose="020B0604020202020204" pitchFamily="34" charset="0"/>
                <a:cs typeface="Arial" panose="020B0604020202020204" pitchFamily="34" charset="0"/>
              </a:rPr>
              <a:t>vHP</a:t>
            </a:r>
            <a:endParaRPr lang="en-US" sz="1200" b="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604468E-FAB1-3D2D-9AAB-24788E27FDD9}"/>
              </a:ext>
            </a:extLst>
          </p:cNvPr>
          <p:cNvSpPr txBox="1"/>
          <p:nvPr/>
        </p:nvSpPr>
        <p:spPr>
          <a:xfrm>
            <a:off x="3947701" y="5927347"/>
            <a:ext cx="1063112"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case </a:t>
            </a:r>
            <a:r>
              <a:rPr lang="en-US" sz="1200" b="1" dirty="0" err="1">
                <a:latin typeface="Arial" panose="020B0604020202020204" pitchFamily="34" charset="0"/>
                <a:cs typeface="Arial" panose="020B0604020202020204" pitchFamily="34" charset="0"/>
              </a:rPr>
              <a:t>vHP</a:t>
            </a:r>
            <a:r>
              <a:rPr lang="en-US" sz="1200" b="1" dirty="0">
                <a:latin typeface="Arial" panose="020B0604020202020204" pitchFamily="34" charset="0"/>
                <a:cs typeface="Arial" panose="020B0604020202020204" pitchFamily="34" charset="0"/>
              </a:rPr>
              <a:t>-fb</a:t>
            </a:r>
          </a:p>
        </p:txBody>
      </p:sp>
      <p:sp>
        <p:nvSpPr>
          <p:cNvPr id="10" name="TextBox 9">
            <a:extLst>
              <a:ext uri="{FF2B5EF4-FFF2-40B4-BE49-F238E27FC236}">
                <a16:creationId xmlns:a16="http://schemas.microsoft.com/office/drawing/2014/main" id="{1B85B1BC-0687-143B-9590-82B4B9605780}"/>
              </a:ext>
            </a:extLst>
          </p:cNvPr>
          <p:cNvSpPr txBox="1"/>
          <p:nvPr/>
        </p:nvSpPr>
        <p:spPr>
          <a:xfrm>
            <a:off x="9306206" y="3033576"/>
            <a:ext cx="780983"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case HP</a:t>
            </a:r>
          </a:p>
        </p:txBody>
      </p:sp>
      <p:sp>
        <p:nvSpPr>
          <p:cNvPr id="11" name="TextBox 10">
            <a:extLst>
              <a:ext uri="{FF2B5EF4-FFF2-40B4-BE49-F238E27FC236}">
                <a16:creationId xmlns:a16="http://schemas.microsoft.com/office/drawing/2014/main" id="{4CF7467F-92CA-F643-844D-24AF659A3F6E}"/>
              </a:ext>
            </a:extLst>
          </p:cNvPr>
          <p:cNvSpPr txBox="1"/>
          <p:nvPr/>
        </p:nvSpPr>
        <p:spPr>
          <a:xfrm>
            <a:off x="9209342" y="4990284"/>
            <a:ext cx="978153"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case HP-fb</a:t>
            </a:r>
          </a:p>
        </p:txBody>
      </p:sp>
      <p:sp>
        <p:nvSpPr>
          <p:cNvPr id="12" name="TextBox 11">
            <a:extLst>
              <a:ext uri="{FF2B5EF4-FFF2-40B4-BE49-F238E27FC236}">
                <a16:creationId xmlns:a16="http://schemas.microsoft.com/office/drawing/2014/main" id="{A15D80D5-34F3-4F3C-CB20-A5E61A53C4D0}"/>
              </a:ext>
            </a:extLst>
          </p:cNvPr>
          <p:cNvSpPr txBox="1"/>
          <p:nvPr/>
        </p:nvSpPr>
        <p:spPr>
          <a:xfrm>
            <a:off x="595814" y="2034037"/>
            <a:ext cx="553357" cy="307777"/>
          </a:xfrm>
          <a:prstGeom prst="rect">
            <a:avLst/>
          </a:prstGeom>
          <a:noFill/>
        </p:spPr>
        <p:txBody>
          <a:bodyPr wrap="none" rtlCol="0">
            <a:spAutoFit/>
          </a:bodyPr>
          <a:lstStyle/>
          <a:p>
            <a:r>
              <a:rPr lang="en-US" sz="1400" b="1" dirty="0">
                <a:solidFill>
                  <a:srgbClr val="FFFF00"/>
                </a:solidFill>
                <a:latin typeface="Arial" panose="020B0604020202020204" pitchFamily="34" charset="0"/>
                <a:cs typeface="Arial" panose="020B0604020202020204" pitchFamily="34" charset="0"/>
              </a:rPr>
              <a:t>CFD</a:t>
            </a:r>
          </a:p>
        </p:txBody>
      </p:sp>
      <p:sp>
        <p:nvSpPr>
          <p:cNvPr id="13" name="TextBox 12">
            <a:extLst>
              <a:ext uri="{FF2B5EF4-FFF2-40B4-BE49-F238E27FC236}">
                <a16:creationId xmlns:a16="http://schemas.microsoft.com/office/drawing/2014/main" id="{BC40D025-191C-5F8B-F88D-DDAC60353552}"/>
              </a:ext>
            </a:extLst>
          </p:cNvPr>
          <p:cNvSpPr txBox="1"/>
          <p:nvPr/>
        </p:nvSpPr>
        <p:spPr>
          <a:xfrm>
            <a:off x="2488690" y="2034038"/>
            <a:ext cx="1346844" cy="307777"/>
          </a:xfrm>
          <a:prstGeom prst="rect">
            <a:avLst/>
          </a:prstGeom>
          <a:noFill/>
        </p:spPr>
        <p:txBody>
          <a:bodyPr wrap="none" rtlCol="0">
            <a:spAutoFit/>
          </a:bodyPr>
          <a:lstStyle/>
          <a:p>
            <a:r>
              <a:rPr lang="en-US" sz="1400" b="1" dirty="0">
                <a:solidFill>
                  <a:srgbClr val="FFFF00"/>
                </a:solidFill>
                <a:latin typeface="Arial" panose="020B0604020202020204" pitchFamily="34" charset="0"/>
                <a:cs typeface="Arial" panose="020B0604020202020204" pitchFamily="34" charset="0"/>
              </a:rPr>
              <a:t>shadowgraph</a:t>
            </a:r>
          </a:p>
        </p:txBody>
      </p:sp>
      <p:sp>
        <p:nvSpPr>
          <p:cNvPr id="14" name="TextBox 13">
            <a:extLst>
              <a:ext uri="{FF2B5EF4-FFF2-40B4-BE49-F238E27FC236}">
                <a16:creationId xmlns:a16="http://schemas.microsoft.com/office/drawing/2014/main" id="{F801D8BC-2C8C-6181-ABF0-3DF992FE90B4}"/>
              </a:ext>
            </a:extLst>
          </p:cNvPr>
          <p:cNvSpPr txBox="1"/>
          <p:nvPr/>
        </p:nvSpPr>
        <p:spPr>
          <a:xfrm>
            <a:off x="595814" y="3798162"/>
            <a:ext cx="553357" cy="307777"/>
          </a:xfrm>
          <a:prstGeom prst="rect">
            <a:avLst/>
          </a:prstGeom>
          <a:noFill/>
        </p:spPr>
        <p:txBody>
          <a:bodyPr wrap="none" rtlCol="0">
            <a:spAutoFit/>
          </a:bodyPr>
          <a:lstStyle/>
          <a:p>
            <a:r>
              <a:rPr lang="en-US" sz="1400" b="1" dirty="0">
                <a:solidFill>
                  <a:srgbClr val="FFFF00"/>
                </a:solidFill>
                <a:latin typeface="Arial" panose="020B0604020202020204" pitchFamily="34" charset="0"/>
                <a:cs typeface="Arial" panose="020B0604020202020204" pitchFamily="34" charset="0"/>
              </a:rPr>
              <a:t>CFD</a:t>
            </a:r>
          </a:p>
        </p:txBody>
      </p:sp>
      <p:sp>
        <p:nvSpPr>
          <p:cNvPr id="15" name="TextBox 14">
            <a:extLst>
              <a:ext uri="{FF2B5EF4-FFF2-40B4-BE49-F238E27FC236}">
                <a16:creationId xmlns:a16="http://schemas.microsoft.com/office/drawing/2014/main" id="{019C4227-D170-F37F-AF5F-CEFC0EF635C4}"/>
              </a:ext>
            </a:extLst>
          </p:cNvPr>
          <p:cNvSpPr txBox="1"/>
          <p:nvPr/>
        </p:nvSpPr>
        <p:spPr>
          <a:xfrm>
            <a:off x="2488690" y="3798163"/>
            <a:ext cx="1346844" cy="307777"/>
          </a:xfrm>
          <a:prstGeom prst="rect">
            <a:avLst/>
          </a:prstGeom>
          <a:noFill/>
        </p:spPr>
        <p:txBody>
          <a:bodyPr wrap="none" rtlCol="0">
            <a:spAutoFit/>
          </a:bodyPr>
          <a:lstStyle/>
          <a:p>
            <a:r>
              <a:rPr lang="en-US" sz="1400" b="1" dirty="0">
                <a:solidFill>
                  <a:srgbClr val="FFFF00"/>
                </a:solidFill>
                <a:latin typeface="Arial" panose="020B0604020202020204" pitchFamily="34" charset="0"/>
                <a:cs typeface="Arial" panose="020B0604020202020204" pitchFamily="34" charset="0"/>
              </a:rPr>
              <a:t>shadowgraph</a:t>
            </a:r>
          </a:p>
        </p:txBody>
      </p:sp>
      <p:sp>
        <p:nvSpPr>
          <p:cNvPr id="16" name="TextBox 15">
            <a:extLst>
              <a:ext uri="{FF2B5EF4-FFF2-40B4-BE49-F238E27FC236}">
                <a16:creationId xmlns:a16="http://schemas.microsoft.com/office/drawing/2014/main" id="{C0F1F063-B2EA-5B86-AD97-223328F6C10D}"/>
              </a:ext>
            </a:extLst>
          </p:cNvPr>
          <p:cNvSpPr txBox="1"/>
          <p:nvPr/>
        </p:nvSpPr>
        <p:spPr>
          <a:xfrm>
            <a:off x="593957" y="5555629"/>
            <a:ext cx="553357" cy="307777"/>
          </a:xfrm>
          <a:prstGeom prst="rect">
            <a:avLst/>
          </a:prstGeom>
          <a:noFill/>
        </p:spPr>
        <p:txBody>
          <a:bodyPr wrap="none" rtlCol="0">
            <a:spAutoFit/>
          </a:bodyPr>
          <a:lstStyle/>
          <a:p>
            <a:r>
              <a:rPr lang="en-US" sz="1400" b="1" dirty="0">
                <a:solidFill>
                  <a:srgbClr val="FFFF00"/>
                </a:solidFill>
                <a:latin typeface="Arial" panose="020B0604020202020204" pitchFamily="34" charset="0"/>
                <a:cs typeface="Arial" panose="020B0604020202020204" pitchFamily="34" charset="0"/>
              </a:rPr>
              <a:t>CFD</a:t>
            </a:r>
          </a:p>
        </p:txBody>
      </p:sp>
      <p:sp>
        <p:nvSpPr>
          <p:cNvPr id="17" name="TextBox 16">
            <a:extLst>
              <a:ext uri="{FF2B5EF4-FFF2-40B4-BE49-F238E27FC236}">
                <a16:creationId xmlns:a16="http://schemas.microsoft.com/office/drawing/2014/main" id="{60B95017-A105-31A6-5E21-7FAFBDFE3A3B}"/>
              </a:ext>
            </a:extLst>
          </p:cNvPr>
          <p:cNvSpPr txBox="1"/>
          <p:nvPr/>
        </p:nvSpPr>
        <p:spPr>
          <a:xfrm>
            <a:off x="2486833" y="5555630"/>
            <a:ext cx="1346844" cy="307777"/>
          </a:xfrm>
          <a:prstGeom prst="rect">
            <a:avLst/>
          </a:prstGeom>
          <a:noFill/>
        </p:spPr>
        <p:txBody>
          <a:bodyPr wrap="none" rtlCol="0">
            <a:spAutoFit/>
          </a:bodyPr>
          <a:lstStyle/>
          <a:p>
            <a:r>
              <a:rPr lang="en-US" sz="1400" b="1" dirty="0">
                <a:solidFill>
                  <a:srgbClr val="FFFF00"/>
                </a:solidFill>
                <a:latin typeface="Arial" panose="020B0604020202020204" pitchFamily="34" charset="0"/>
                <a:cs typeface="Arial" panose="020B0604020202020204" pitchFamily="34" charset="0"/>
              </a:rPr>
              <a:t>shadowgraph</a:t>
            </a:r>
          </a:p>
        </p:txBody>
      </p:sp>
      <p:sp>
        <p:nvSpPr>
          <p:cNvPr id="18" name="TextBox 17">
            <a:extLst>
              <a:ext uri="{FF2B5EF4-FFF2-40B4-BE49-F238E27FC236}">
                <a16:creationId xmlns:a16="http://schemas.microsoft.com/office/drawing/2014/main" id="{69A5AD31-6345-AA60-0DA8-81F0D011186E}"/>
              </a:ext>
            </a:extLst>
          </p:cNvPr>
          <p:cNvSpPr txBox="1"/>
          <p:nvPr/>
        </p:nvSpPr>
        <p:spPr>
          <a:xfrm>
            <a:off x="4019918" y="2025327"/>
            <a:ext cx="553357" cy="307777"/>
          </a:xfrm>
          <a:prstGeom prst="rect">
            <a:avLst/>
          </a:prstGeom>
          <a:noFill/>
        </p:spPr>
        <p:txBody>
          <a:bodyPr wrap="none" rtlCol="0">
            <a:spAutoFit/>
          </a:bodyPr>
          <a:lstStyle/>
          <a:p>
            <a:r>
              <a:rPr lang="en-US" sz="1400" b="1" dirty="0">
                <a:solidFill>
                  <a:srgbClr val="FFFF00"/>
                </a:solidFill>
                <a:latin typeface="Arial" panose="020B0604020202020204" pitchFamily="34" charset="0"/>
                <a:cs typeface="Arial" panose="020B0604020202020204" pitchFamily="34" charset="0"/>
              </a:rPr>
              <a:t>CFD</a:t>
            </a:r>
          </a:p>
        </p:txBody>
      </p:sp>
      <p:sp>
        <p:nvSpPr>
          <p:cNvPr id="19" name="TextBox 18">
            <a:extLst>
              <a:ext uri="{FF2B5EF4-FFF2-40B4-BE49-F238E27FC236}">
                <a16:creationId xmlns:a16="http://schemas.microsoft.com/office/drawing/2014/main" id="{48ABF8AB-F1BF-9791-4D5F-15C93C19F261}"/>
              </a:ext>
            </a:extLst>
          </p:cNvPr>
          <p:cNvSpPr txBox="1"/>
          <p:nvPr/>
        </p:nvSpPr>
        <p:spPr>
          <a:xfrm>
            <a:off x="5912794" y="2025328"/>
            <a:ext cx="1346844" cy="307777"/>
          </a:xfrm>
          <a:prstGeom prst="rect">
            <a:avLst/>
          </a:prstGeom>
          <a:noFill/>
        </p:spPr>
        <p:txBody>
          <a:bodyPr wrap="none" rtlCol="0">
            <a:spAutoFit/>
          </a:bodyPr>
          <a:lstStyle/>
          <a:p>
            <a:r>
              <a:rPr lang="en-US" sz="1400" b="1" dirty="0">
                <a:solidFill>
                  <a:srgbClr val="FFFF00"/>
                </a:solidFill>
                <a:latin typeface="Arial" panose="020B0604020202020204" pitchFamily="34" charset="0"/>
                <a:cs typeface="Arial" panose="020B0604020202020204" pitchFamily="34" charset="0"/>
              </a:rPr>
              <a:t>shadowgraph</a:t>
            </a:r>
          </a:p>
        </p:txBody>
      </p:sp>
      <p:sp>
        <p:nvSpPr>
          <p:cNvPr id="20" name="TextBox 19">
            <a:extLst>
              <a:ext uri="{FF2B5EF4-FFF2-40B4-BE49-F238E27FC236}">
                <a16:creationId xmlns:a16="http://schemas.microsoft.com/office/drawing/2014/main" id="{254D4E88-32AF-CA74-F318-143B13E01FC6}"/>
              </a:ext>
            </a:extLst>
          </p:cNvPr>
          <p:cNvSpPr txBox="1"/>
          <p:nvPr/>
        </p:nvSpPr>
        <p:spPr>
          <a:xfrm>
            <a:off x="4028626" y="3789452"/>
            <a:ext cx="553357" cy="307777"/>
          </a:xfrm>
          <a:prstGeom prst="rect">
            <a:avLst/>
          </a:prstGeom>
          <a:noFill/>
        </p:spPr>
        <p:txBody>
          <a:bodyPr wrap="none" rtlCol="0">
            <a:spAutoFit/>
          </a:bodyPr>
          <a:lstStyle/>
          <a:p>
            <a:r>
              <a:rPr lang="en-US" sz="1400" b="1" dirty="0">
                <a:solidFill>
                  <a:srgbClr val="FFFF00"/>
                </a:solidFill>
                <a:latin typeface="Arial" panose="020B0604020202020204" pitchFamily="34" charset="0"/>
                <a:cs typeface="Arial" panose="020B0604020202020204" pitchFamily="34" charset="0"/>
              </a:rPr>
              <a:t>CFD</a:t>
            </a:r>
          </a:p>
        </p:txBody>
      </p:sp>
      <p:sp>
        <p:nvSpPr>
          <p:cNvPr id="21" name="TextBox 20">
            <a:extLst>
              <a:ext uri="{FF2B5EF4-FFF2-40B4-BE49-F238E27FC236}">
                <a16:creationId xmlns:a16="http://schemas.microsoft.com/office/drawing/2014/main" id="{D1D778A9-F8A8-96D0-0CDD-2EA3F51C0AB5}"/>
              </a:ext>
            </a:extLst>
          </p:cNvPr>
          <p:cNvSpPr txBox="1"/>
          <p:nvPr/>
        </p:nvSpPr>
        <p:spPr>
          <a:xfrm>
            <a:off x="5921502" y="3789453"/>
            <a:ext cx="1346844" cy="307777"/>
          </a:xfrm>
          <a:prstGeom prst="rect">
            <a:avLst/>
          </a:prstGeom>
          <a:noFill/>
        </p:spPr>
        <p:txBody>
          <a:bodyPr wrap="none" rtlCol="0">
            <a:spAutoFit/>
          </a:bodyPr>
          <a:lstStyle/>
          <a:p>
            <a:r>
              <a:rPr lang="en-US" sz="1400" b="1" dirty="0">
                <a:solidFill>
                  <a:srgbClr val="FFFF00"/>
                </a:solidFill>
                <a:latin typeface="Arial" panose="020B0604020202020204" pitchFamily="34" charset="0"/>
                <a:cs typeface="Arial" panose="020B0604020202020204" pitchFamily="34" charset="0"/>
              </a:rPr>
              <a:t>shadowgraph</a:t>
            </a:r>
          </a:p>
        </p:txBody>
      </p:sp>
      <p:sp>
        <p:nvSpPr>
          <p:cNvPr id="22" name="TextBox 21">
            <a:extLst>
              <a:ext uri="{FF2B5EF4-FFF2-40B4-BE49-F238E27FC236}">
                <a16:creationId xmlns:a16="http://schemas.microsoft.com/office/drawing/2014/main" id="{F9FA0395-C0B2-4CF2-878D-AFFADD835A43}"/>
              </a:ext>
            </a:extLst>
          </p:cNvPr>
          <p:cNvSpPr txBox="1"/>
          <p:nvPr/>
        </p:nvSpPr>
        <p:spPr>
          <a:xfrm>
            <a:off x="4028626" y="5538210"/>
            <a:ext cx="553357" cy="307777"/>
          </a:xfrm>
          <a:prstGeom prst="rect">
            <a:avLst/>
          </a:prstGeom>
          <a:noFill/>
        </p:spPr>
        <p:txBody>
          <a:bodyPr wrap="none" rtlCol="0">
            <a:spAutoFit/>
          </a:bodyPr>
          <a:lstStyle/>
          <a:p>
            <a:r>
              <a:rPr lang="en-US" sz="1400" b="1" dirty="0">
                <a:solidFill>
                  <a:srgbClr val="FFFF00"/>
                </a:solidFill>
                <a:latin typeface="Arial" panose="020B0604020202020204" pitchFamily="34" charset="0"/>
                <a:cs typeface="Arial" panose="020B0604020202020204" pitchFamily="34" charset="0"/>
              </a:rPr>
              <a:t>CFD</a:t>
            </a:r>
          </a:p>
        </p:txBody>
      </p:sp>
      <p:sp>
        <p:nvSpPr>
          <p:cNvPr id="23" name="TextBox 22">
            <a:extLst>
              <a:ext uri="{FF2B5EF4-FFF2-40B4-BE49-F238E27FC236}">
                <a16:creationId xmlns:a16="http://schemas.microsoft.com/office/drawing/2014/main" id="{AFBBF8F7-1911-1792-8A98-1C233EDC50CB}"/>
              </a:ext>
            </a:extLst>
          </p:cNvPr>
          <p:cNvSpPr txBox="1"/>
          <p:nvPr/>
        </p:nvSpPr>
        <p:spPr>
          <a:xfrm>
            <a:off x="5921502" y="5538211"/>
            <a:ext cx="1346844" cy="307777"/>
          </a:xfrm>
          <a:prstGeom prst="rect">
            <a:avLst/>
          </a:prstGeom>
          <a:noFill/>
        </p:spPr>
        <p:txBody>
          <a:bodyPr wrap="none" rtlCol="0">
            <a:spAutoFit/>
          </a:bodyPr>
          <a:lstStyle/>
          <a:p>
            <a:r>
              <a:rPr lang="en-US" sz="1400" b="1" dirty="0">
                <a:solidFill>
                  <a:srgbClr val="FFFF00"/>
                </a:solidFill>
                <a:latin typeface="Arial" panose="020B0604020202020204" pitchFamily="34" charset="0"/>
                <a:cs typeface="Arial" panose="020B0604020202020204" pitchFamily="34" charset="0"/>
              </a:rPr>
              <a:t>shadowgraph</a:t>
            </a:r>
          </a:p>
        </p:txBody>
      </p:sp>
      <p:sp>
        <p:nvSpPr>
          <p:cNvPr id="24" name="TextBox 23">
            <a:extLst>
              <a:ext uri="{FF2B5EF4-FFF2-40B4-BE49-F238E27FC236}">
                <a16:creationId xmlns:a16="http://schemas.microsoft.com/office/drawing/2014/main" id="{72C66A85-FF60-0693-9147-7F31DD9E453B}"/>
              </a:ext>
            </a:extLst>
          </p:cNvPr>
          <p:cNvSpPr txBox="1"/>
          <p:nvPr/>
        </p:nvSpPr>
        <p:spPr>
          <a:xfrm>
            <a:off x="8068318" y="2660349"/>
            <a:ext cx="553357" cy="307777"/>
          </a:xfrm>
          <a:prstGeom prst="rect">
            <a:avLst/>
          </a:prstGeom>
          <a:noFill/>
        </p:spPr>
        <p:txBody>
          <a:bodyPr wrap="none" rtlCol="0">
            <a:spAutoFit/>
          </a:bodyPr>
          <a:lstStyle/>
          <a:p>
            <a:r>
              <a:rPr lang="en-US" sz="1400" b="1" dirty="0">
                <a:solidFill>
                  <a:srgbClr val="FFFF00"/>
                </a:solidFill>
                <a:latin typeface="Arial" panose="020B0604020202020204" pitchFamily="34" charset="0"/>
                <a:cs typeface="Arial" panose="020B0604020202020204" pitchFamily="34" charset="0"/>
              </a:rPr>
              <a:t>CFD</a:t>
            </a:r>
          </a:p>
        </p:txBody>
      </p:sp>
      <p:sp>
        <p:nvSpPr>
          <p:cNvPr id="25" name="TextBox 24">
            <a:extLst>
              <a:ext uri="{FF2B5EF4-FFF2-40B4-BE49-F238E27FC236}">
                <a16:creationId xmlns:a16="http://schemas.microsoft.com/office/drawing/2014/main" id="{D5AF9301-13EF-B973-1A05-BFF77FA3CDA3}"/>
              </a:ext>
            </a:extLst>
          </p:cNvPr>
          <p:cNvSpPr txBox="1"/>
          <p:nvPr/>
        </p:nvSpPr>
        <p:spPr>
          <a:xfrm>
            <a:off x="9961194" y="2660350"/>
            <a:ext cx="1346844" cy="307777"/>
          </a:xfrm>
          <a:prstGeom prst="rect">
            <a:avLst/>
          </a:prstGeom>
          <a:noFill/>
        </p:spPr>
        <p:txBody>
          <a:bodyPr wrap="none" rtlCol="0">
            <a:spAutoFit/>
          </a:bodyPr>
          <a:lstStyle/>
          <a:p>
            <a:r>
              <a:rPr lang="en-US" sz="1400" b="1" dirty="0">
                <a:solidFill>
                  <a:srgbClr val="FFFF00"/>
                </a:solidFill>
                <a:latin typeface="Arial" panose="020B0604020202020204" pitchFamily="34" charset="0"/>
                <a:cs typeface="Arial" panose="020B0604020202020204" pitchFamily="34" charset="0"/>
              </a:rPr>
              <a:t>shadowgraph</a:t>
            </a:r>
          </a:p>
        </p:txBody>
      </p:sp>
      <p:sp>
        <p:nvSpPr>
          <p:cNvPr id="26" name="TextBox 25">
            <a:extLst>
              <a:ext uri="{FF2B5EF4-FFF2-40B4-BE49-F238E27FC236}">
                <a16:creationId xmlns:a16="http://schemas.microsoft.com/office/drawing/2014/main" id="{32753A7D-302A-5394-558F-B96B92A3D390}"/>
              </a:ext>
            </a:extLst>
          </p:cNvPr>
          <p:cNvSpPr txBox="1"/>
          <p:nvPr/>
        </p:nvSpPr>
        <p:spPr>
          <a:xfrm>
            <a:off x="8087953" y="4620986"/>
            <a:ext cx="553357" cy="307777"/>
          </a:xfrm>
          <a:prstGeom prst="rect">
            <a:avLst/>
          </a:prstGeom>
          <a:noFill/>
        </p:spPr>
        <p:txBody>
          <a:bodyPr wrap="none" rtlCol="0">
            <a:spAutoFit/>
          </a:bodyPr>
          <a:lstStyle/>
          <a:p>
            <a:r>
              <a:rPr lang="en-US" sz="1400" b="1" dirty="0">
                <a:solidFill>
                  <a:srgbClr val="FFFF00"/>
                </a:solidFill>
                <a:latin typeface="Arial" panose="020B0604020202020204" pitchFamily="34" charset="0"/>
                <a:cs typeface="Arial" panose="020B0604020202020204" pitchFamily="34" charset="0"/>
              </a:rPr>
              <a:t>CFD</a:t>
            </a:r>
          </a:p>
        </p:txBody>
      </p:sp>
      <p:sp>
        <p:nvSpPr>
          <p:cNvPr id="27" name="TextBox 26">
            <a:extLst>
              <a:ext uri="{FF2B5EF4-FFF2-40B4-BE49-F238E27FC236}">
                <a16:creationId xmlns:a16="http://schemas.microsoft.com/office/drawing/2014/main" id="{1EAAA161-DB9A-0DE5-EA0F-89FBDCFF9236}"/>
              </a:ext>
            </a:extLst>
          </p:cNvPr>
          <p:cNvSpPr txBox="1"/>
          <p:nvPr/>
        </p:nvSpPr>
        <p:spPr>
          <a:xfrm>
            <a:off x="9980829" y="4620987"/>
            <a:ext cx="1346844" cy="307777"/>
          </a:xfrm>
          <a:prstGeom prst="rect">
            <a:avLst/>
          </a:prstGeom>
          <a:noFill/>
        </p:spPr>
        <p:txBody>
          <a:bodyPr wrap="none" rtlCol="0">
            <a:spAutoFit/>
          </a:bodyPr>
          <a:lstStyle/>
          <a:p>
            <a:r>
              <a:rPr lang="en-US" sz="1400" b="1" dirty="0">
                <a:solidFill>
                  <a:srgbClr val="FFFF00"/>
                </a:solidFill>
                <a:latin typeface="Arial" panose="020B0604020202020204" pitchFamily="34" charset="0"/>
                <a:cs typeface="Arial" panose="020B0604020202020204" pitchFamily="34" charset="0"/>
              </a:rPr>
              <a:t>shadowgraph</a:t>
            </a:r>
          </a:p>
        </p:txBody>
      </p:sp>
    </p:spTree>
    <p:extLst>
      <p:ext uri="{BB962C8B-B14F-4D97-AF65-F5344CB8AC3E}">
        <p14:creationId xmlns:p14="http://schemas.microsoft.com/office/powerpoint/2010/main" val="1050779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7C4838D-E2D8-B7D5-0D28-A8F884F38454}"/>
              </a:ext>
            </a:extLst>
          </p:cNvPr>
          <p:cNvSpPr>
            <a:spLocks noGrp="1"/>
          </p:cNvSpPr>
          <p:nvPr>
            <p:ph type="title"/>
          </p:nvPr>
        </p:nvSpPr>
        <p:spPr/>
        <p:txBody>
          <a:bodyPr/>
          <a:lstStyle/>
          <a:p>
            <a:r>
              <a:rPr lang="en-US" dirty="0"/>
              <a:t>Validation with Shadowgraph Acquisitions</a:t>
            </a:r>
          </a:p>
        </p:txBody>
      </p:sp>
      <p:sp>
        <p:nvSpPr>
          <p:cNvPr id="3" name="슬라이드 번호 개체 틀 2">
            <a:extLst>
              <a:ext uri="{FF2B5EF4-FFF2-40B4-BE49-F238E27FC236}">
                <a16:creationId xmlns:a16="http://schemas.microsoft.com/office/drawing/2014/main" id="{559ACF86-1953-658F-42CA-E83625B549E7}"/>
              </a:ext>
            </a:extLst>
          </p:cNvPr>
          <p:cNvSpPr>
            <a:spLocks noGrp="1"/>
          </p:cNvSpPr>
          <p:nvPr>
            <p:ph type="sldNum" sz="quarter" idx="12"/>
          </p:nvPr>
        </p:nvSpPr>
        <p:spPr/>
        <p:txBody>
          <a:bodyPr/>
          <a:lstStyle/>
          <a:p>
            <a:fld id="{DAA44CB3-8695-46AA-95D2-E38F17D3DCF4}" type="slidenum">
              <a:rPr lang="ko-KR" altLang="en-US" smtClean="0"/>
              <a:pPr/>
              <a:t>11</a:t>
            </a:fld>
            <a:endParaRPr lang="ko-KR" altLang="en-US" dirty="0"/>
          </a:p>
        </p:txBody>
      </p:sp>
      <p:pic>
        <p:nvPicPr>
          <p:cNvPr id="28" name="그림 27">
            <a:extLst>
              <a:ext uri="{FF2B5EF4-FFF2-40B4-BE49-F238E27FC236}">
                <a16:creationId xmlns:a16="http://schemas.microsoft.com/office/drawing/2014/main" id="{7CD7924C-69E7-2644-8DD4-F7FBF33EC6C8}"/>
              </a:ext>
            </a:extLst>
          </p:cNvPr>
          <p:cNvPicPr>
            <a:picLocks noChangeAspect="1"/>
          </p:cNvPicPr>
          <p:nvPr/>
        </p:nvPicPr>
        <p:blipFill>
          <a:blip r:embed="rId3"/>
          <a:stretch>
            <a:fillRect/>
          </a:stretch>
        </p:blipFill>
        <p:spPr>
          <a:xfrm>
            <a:off x="524647" y="1442916"/>
            <a:ext cx="5571353" cy="3972168"/>
          </a:xfrm>
          <a:prstGeom prst="rect">
            <a:avLst/>
          </a:prstGeom>
        </p:spPr>
      </p:pic>
      <p:pic>
        <p:nvPicPr>
          <p:cNvPr id="29" name="그림 28">
            <a:extLst>
              <a:ext uri="{FF2B5EF4-FFF2-40B4-BE49-F238E27FC236}">
                <a16:creationId xmlns:a16="http://schemas.microsoft.com/office/drawing/2014/main" id="{89874CEB-D4DA-13E5-C30B-7DCB7F4ECC89}"/>
              </a:ext>
            </a:extLst>
          </p:cNvPr>
          <p:cNvPicPr>
            <a:picLocks noChangeAspect="1"/>
          </p:cNvPicPr>
          <p:nvPr/>
        </p:nvPicPr>
        <p:blipFill>
          <a:blip r:embed="rId4"/>
          <a:stretch>
            <a:fillRect/>
          </a:stretch>
        </p:blipFill>
        <p:spPr>
          <a:xfrm>
            <a:off x="6122127" y="1442916"/>
            <a:ext cx="5558071" cy="3972168"/>
          </a:xfrm>
          <a:prstGeom prst="rect">
            <a:avLst/>
          </a:prstGeom>
        </p:spPr>
      </p:pic>
    </p:spTree>
    <p:extLst>
      <p:ext uri="{BB962C8B-B14F-4D97-AF65-F5344CB8AC3E}">
        <p14:creationId xmlns:p14="http://schemas.microsoft.com/office/powerpoint/2010/main" val="7805131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7AE557-D812-9C02-C8DA-33AB796B09BA}"/>
              </a:ext>
            </a:extLst>
          </p:cNvPr>
          <p:cNvSpPr>
            <a:spLocks noGrp="1"/>
          </p:cNvSpPr>
          <p:nvPr>
            <p:ph type="title"/>
          </p:nvPr>
        </p:nvSpPr>
        <p:spPr/>
        <p:txBody>
          <a:bodyPr/>
          <a:lstStyle/>
          <a:p>
            <a:r>
              <a:rPr lang="en-US" dirty="0"/>
              <a:t>Insight about the Flash Boiling Breakup Model</a:t>
            </a:r>
          </a:p>
        </p:txBody>
      </p:sp>
      <p:sp>
        <p:nvSpPr>
          <p:cNvPr id="3" name="슬라이드 번호 개체 틀 2">
            <a:extLst>
              <a:ext uri="{FF2B5EF4-FFF2-40B4-BE49-F238E27FC236}">
                <a16:creationId xmlns:a16="http://schemas.microsoft.com/office/drawing/2014/main" id="{DDCD0C64-B4B0-A0C5-8C66-5D19C5883A5B}"/>
              </a:ext>
            </a:extLst>
          </p:cNvPr>
          <p:cNvSpPr>
            <a:spLocks noGrp="1"/>
          </p:cNvSpPr>
          <p:nvPr>
            <p:ph type="sldNum" sz="quarter" idx="12"/>
          </p:nvPr>
        </p:nvSpPr>
        <p:spPr/>
        <p:txBody>
          <a:bodyPr/>
          <a:lstStyle/>
          <a:p>
            <a:fld id="{DAA44CB3-8695-46AA-95D2-E38F17D3DCF4}" type="slidenum">
              <a:rPr lang="ko-KR" altLang="en-US" smtClean="0"/>
              <a:pPr/>
              <a:t>12</a:t>
            </a:fld>
            <a:endParaRPr lang="ko-KR" altLang="en-US" dirty="0"/>
          </a:p>
        </p:txBody>
      </p:sp>
      <p:pic>
        <p:nvPicPr>
          <p:cNvPr id="4" name="그림 3">
            <a:extLst>
              <a:ext uri="{FF2B5EF4-FFF2-40B4-BE49-F238E27FC236}">
                <a16:creationId xmlns:a16="http://schemas.microsoft.com/office/drawing/2014/main" id="{61ED8C2B-0AB8-54E6-8D8D-8701D3CD6C3B}"/>
              </a:ext>
            </a:extLst>
          </p:cNvPr>
          <p:cNvPicPr>
            <a:picLocks noChangeAspect="1"/>
          </p:cNvPicPr>
          <p:nvPr/>
        </p:nvPicPr>
        <p:blipFill>
          <a:blip r:embed="rId3"/>
          <a:stretch>
            <a:fillRect/>
          </a:stretch>
        </p:blipFill>
        <p:spPr>
          <a:xfrm>
            <a:off x="3319032" y="1440431"/>
            <a:ext cx="5571353" cy="3994555"/>
          </a:xfrm>
          <a:prstGeom prst="rect">
            <a:avLst/>
          </a:prstGeom>
        </p:spPr>
      </p:pic>
      <p:cxnSp>
        <p:nvCxnSpPr>
          <p:cNvPr id="6" name="직선 화살표 연결선 5">
            <a:extLst>
              <a:ext uri="{FF2B5EF4-FFF2-40B4-BE49-F238E27FC236}">
                <a16:creationId xmlns:a16="http://schemas.microsoft.com/office/drawing/2014/main" id="{555B3C15-583C-F455-0A4D-17230F82C93A}"/>
              </a:ext>
            </a:extLst>
          </p:cNvPr>
          <p:cNvCxnSpPr/>
          <p:nvPr/>
        </p:nvCxnSpPr>
        <p:spPr>
          <a:xfrm flipV="1">
            <a:off x="5067322" y="1288869"/>
            <a:ext cx="740229" cy="40059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300496D-B686-87A3-8064-1C17D9B52382}"/>
              </a:ext>
            </a:extLst>
          </p:cNvPr>
          <p:cNvSpPr txBox="1"/>
          <p:nvPr/>
        </p:nvSpPr>
        <p:spPr>
          <a:xfrm>
            <a:off x="5807551" y="1099603"/>
            <a:ext cx="1061509"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aerodynamic</a:t>
            </a:r>
          </a:p>
        </p:txBody>
      </p:sp>
      <p:sp>
        <p:nvSpPr>
          <p:cNvPr id="8" name="TextBox 7">
            <a:extLst>
              <a:ext uri="{FF2B5EF4-FFF2-40B4-BE49-F238E27FC236}">
                <a16:creationId xmlns:a16="http://schemas.microsoft.com/office/drawing/2014/main" id="{318DEFEA-26A2-1A75-196A-A77426CCEFF0}"/>
              </a:ext>
            </a:extLst>
          </p:cNvPr>
          <p:cNvSpPr txBox="1"/>
          <p:nvPr/>
        </p:nvSpPr>
        <p:spPr>
          <a:xfrm>
            <a:off x="5807551" y="2342125"/>
            <a:ext cx="2045753"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aerodynamic + flash boiling</a:t>
            </a:r>
          </a:p>
        </p:txBody>
      </p:sp>
      <p:cxnSp>
        <p:nvCxnSpPr>
          <p:cNvPr id="10" name="직선 화살표 연결선 9">
            <a:extLst>
              <a:ext uri="{FF2B5EF4-FFF2-40B4-BE49-F238E27FC236}">
                <a16:creationId xmlns:a16="http://schemas.microsoft.com/office/drawing/2014/main" id="{6D46CA23-FEA8-5868-3419-6824A637282D}"/>
              </a:ext>
            </a:extLst>
          </p:cNvPr>
          <p:cNvCxnSpPr>
            <a:cxnSpLocks/>
          </p:cNvCxnSpPr>
          <p:nvPr/>
        </p:nvCxnSpPr>
        <p:spPr>
          <a:xfrm>
            <a:off x="5119574" y="2203269"/>
            <a:ext cx="627017" cy="2438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64C6421-E3E7-EADB-2CA2-C90B39BA8725}"/>
              </a:ext>
            </a:extLst>
          </p:cNvPr>
          <p:cNvSpPr txBox="1"/>
          <p:nvPr/>
        </p:nvSpPr>
        <p:spPr>
          <a:xfrm>
            <a:off x="3948054" y="5317169"/>
            <a:ext cx="978153"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case HP-fb</a:t>
            </a:r>
          </a:p>
        </p:txBody>
      </p:sp>
      <p:cxnSp>
        <p:nvCxnSpPr>
          <p:cNvPr id="14" name="직선 화살표 연결선 13">
            <a:extLst>
              <a:ext uri="{FF2B5EF4-FFF2-40B4-BE49-F238E27FC236}">
                <a16:creationId xmlns:a16="http://schemas.microsoft.com/office/drawing/2014/main" id="{D474BC52-153F-AA2B-BE21-B2FB7E12A574}"/>
              </a:ext>
            </a:extLst>
          </p:cNvPr>
          <p:cNvCxnSpPr/>
          <p:nvPr/>
        </p:nvCxnSpPr>
        <p:spPr>
          <a:xfrm flipV="1">
            <a:off x="8890385" y="2085975"/>
            <a:ext cx="0" cy="4659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0D97B95-30BD-31CC-A8FE-DAD6F50C7A30}"/>
              </a:ext>
            </a:extLst>
          </p:cNvPr>
          <p:cNvSpPr txBox="1"/>
          <p:nvPr/>
        </p:nvSpPr>
        <p:spPr>
          <a:xfrm>
            <a:off x="8951345" y="2180429"/>
            <a:ext cx="114807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overestimated</a:t>
            </a:r>
          </a:p>
        </p:txBody>
      </p:sp>
    </p:spTree>
    <p:extLst>
      <p:ext uri="{BB962C8B-B14F-4D97-AF65-F5344CB8AC3E}">
        <p14:creationId xmlns:p14="http://schemas.microsoft.com/office/powerpoint/2010/main" val="3449856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7AE557-D812-9C02-C8DA-33AB796B09BA}"/>
              </a:ext>
            </a:extLst>
          </p:cNvPr>
          <p:cNvSpPr>
            <a:spLocks noGrp="1"/>
          </p:cNvSpPr>
          <p:nvPr>
            <p:ph type="title"/>
          </p:nvPr>
        </p:nvSpPr>
        <p:spPr/>
        <p:txBody>
          <a:bodyPr/>
          <a:lstStyle/>
          <a:p>
            <a:r>
              <a:rPr lang="en-US" dirty="0"/>
              <a:t>Insight about the Flash Boiling Breakup Model</a:t>
            </a:r>
          </a:p>
        </p:txBody>
      </p:sp>
      <p:sp>
        <p:nvSpPr>
          <p:cNvPr id="3" name="슬라이드 번호 개체 틀 2">
            <a:extLst>
              <a:ext uri="{FF2B5EF4-FFF2-40B4-BE49-F238E27FC236}">
                <a16:creationId xmlns:a16="http://schemas.microsoft.com/office/drawing/2014/main" id="{DDCD0C64-B4B0-A0C5-8C66-5D19C5883A5B}"/>
              </a:ext>
            </a:extLst>
          </p:cNvPr>
          <p:cNvSpPr>
            <a:spLocks noGrp="1"/>
          </p:cNvSpPr>
          <p:nvPr>
            <p:ph type="sldNum" sz="quarter" idx="12"/>
          </p:nvPr>
        </p:nvSpPr>
        <p:spPr/>
        <p:txBody>
          <a:bodyPr/>
          <a:lstStyle/>
          <a:p>
            <a:fld id="{DAA44CB3-8695-46AA-95D2-E38F17D3DCF4}" type="slidenum">
              <a:rPr lang="ko-KR" altLang="en-US" smtClean="0"/>
              <a:pPr/>
              <a:t>13</a:t>
            </a:fld>
            <a:endParaRPr lang="ko-KR" altLang="en-US" dirty="0"/>
          </a:p>
        </p:txBody>
      </p:sp>
      <p:pic>
        <p:nvPicPr>
          <p:cNvPr id="5" name="그림 4">
            <a:extLst>
              <a:ext uri="{FF2B5EF4-FFF2-40B4-BE49-F238E27FC236}">
                <a16:creationId xmlns:a16="http://schemas.microsoft.com/office/drawing/2014/main" id="{3FD60EC3-7F12-3786-9B1D-481D451E729A}"/>
              </a:ext>
            </a:extLst>
          </p:cNvPr>
          <p:cNvPicPr>
            <a:picLocks noChangeAspect="1"/>
          </p:cNvPicPr>
          <p:nvPr/>
        </p:nvPicPr>
        <p:blipFill>
          <a:blip r:embed="rId3"/>
          <a:stretch>
            <a:fillRect/>
          </a:stretch>
        </p:blipFill>
        <p:spPr>
          <a:xfrm>
            <a:off x="349575" y="842339"/>
            <a:ext cx="3079885" cy="4140926"/>
          </a:xfrm>
          <a:prstGeom prst="rect">
            <a:avLst/>
          </a:prstGeom>
        </p:spPr>
      </p:pic>
      <p:pic>
        <p:nvPicPr>
          <p:cNvPr id="9" name="그림 8">
            <a:extLst>
              <a:ext uri="{FF2B5EF4-FFF2-40B4-BE49-F238E27FC236}">
                <a16:creationId xmlns:a16="http://schemas.microsoft.com/office/drawing/2014/main" id="{841B73BF-DA01-B3DE-D542-866809CA0A82}"/>
              </a:ext>
            </a:extLst>
          </p:cNvPr>
          <p:cNvPicPr>
            <a:picLocks noChangeAspect="1"/>
          </p:cNvPicPr>
          <p:nvPr/>
        </p:nvPicPr>
        <p:blipFill>
          <a:blip r:embed="rId4"/>
          <a:stretch>
            <a:fillRect/>
          </a:stretch>
        </p:blipFill>
        <p:spPr>
          <a:xfrm>
            <a:off x="3429460" y="2010620"/>
            <a:ext cx="3689673" cy="2836760"/>
          </a:xfrm>
          <a:prstGeom prst="rect">
            <a:avLst/>
          </a:prstGeom>
        </p:spPr>
      </p:pic>
      <p:pic>
        <p:nvPicPr>
          <p:cNvPr id="11" name="그림 10">
            <a:extLst>
              <a:ext uri="{FF2B5EF4-FFF2-40B4-BE49-F238E27FC236}">
                <a16:creationId xmlns:a16="http://schemas.microsoft.com/office/drawing/2014/main" id="{BC570AF8-C45C-F269-2FFC-951F9766851E}"/>
              </a:ext>
            </a:extLst>
          </p:cNvPr>
          <p:cNvPicPr>
            <a:picLocks noChangeAspect="1"/>
          </p:cNvPicPr>
          <p:nvPr/>
        </p:nvPicPr>
        <p:blipFill>
          <a:blip r:embed="rId5"/>
          <a:stretch>
            <a:fillRect/>
          </a:stretch>
        </p:blipFill>
        <p:spPr>
          <a:xfrm>
            <a:off x="7632707" y="2010620"/>
            <a:ext cx="4044638" cy="2836760"/>
          </a:xfrm>
          <a:prstGeom prst="rect">
            <a:avLst/>
          </a:prstGeom>
        </p:spPr>
      </p:pic>
      <p:sp>
        <p:nvSpPr>
          <p:cNvPr id="12" name="타원 11">
            <a:extLst>
              <a:ext uri="{FF2B5EF4-FFF2-40B4-BE49-F238E27FC236}">
                <a16:creationId xmlns:a16="http://schemas.microsoft.com/office/drawing/2014/main" id="{FD596D1B-CB5E-4ABB-6740-57B8503FA5DA}"/>
              </a:ext>
            </a:extLst>
          </p:cNvPr>
          <p:cNvSpPr/>
          <p:nvPr/>
        </p:nvSpPr>
        <p:spPr>
          <a:xfrm>
            <a:off x="3943034" y="2299063"/>
            <a:ext cx="611549" cy="548640"/>
          </a:xfrm>
          <a:prstGeom prst="ellipse">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타원 12">
            <a:extLst>
              <a:ext uri="{FF2B5EF4-FFF2-40B4-BE49-F238E27FC236}">
                <a16:creationId xmlns:a16="http://schemas.microsoft.com/office/drawing/2014/main" id="{A93DDC0F-068E-2AAE-6489-F4520523CB30}"/>
              </a:ext>
            </a:extLst>
          </p:cNvPr>
          <p:cNvSpPr/>
          <p:nvPr/>
        </p:nvSpPr>
        <p:spPr>
          <a:xfrm>
            <a:off x="4902926" y="4180116"/>
            <a:ext cx="1907177" cy="287382"/>
          </a:xfrm>
          <a:prstGeom prst="ellipse">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직선 연결선 14">
            <a:extLst>
              <a:ext uri="{FF2B5EF4-FFF2-40B4-BE49-F238E27FC236}">
                <a16:creationId xmlns:a16="http://schemas.microsoft.com/office/drawing/2014/main" id="{A88E7AC3-CDDF-B4B5-BBF4-FB6FB79D707E}"/>
              </a:ext>
            </a:extLst>
          </p:cNvPr>
          <p:cNvCxnSpPr/>
          <p:nvPr/>
        </p:nvCxnSpPr>
        <p:spPr>
          <a:xfrm flipV="1">
            <a:off x="4238625" y="2536825"/>
            <a:ext cx="0" cy="1930673"/>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761A739A-CD69-307E-5022-CE39A2FC733C}"/>
              </a:ext>
            </a:extLst>
          </p:cNvPr>
          <p:cNvCxnSpPr>
            <a:cxnSpLocks/>
          </p:cNvCxnSpPr>
          <p:nvPr/>
        </p:nvCxnSpPr>
        <p:spPr>
          <a:xfrm>
            <a:off x="11073765" y="2827020"/>
            <a:ext cx="0" cy="43053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0CD7551-68D7-E9AF-B911-3ED799C2B6D7}"/>
              </a:ext>
            </a:extLst>
          </p:cNvPr>
          <p:cNvSpPr txBox="1"/>
          <p:nvPr/>
        </p:nvSpPr>
        <p:spPr>
          <a:xfrm>
            <a:off x="11040636" y="2701583"/>
            <a:ext cx="58060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~20%</a:t>
            </a:r>
          </a:p>
        </p:txBody>
      </p:sp>
      <p:sp>
        <p:nvSpPr>
          <p:cNvPr id="19" name="TextBox 18">
            <a:extLst>
              <a:ext uri="{FF2B5EF4-FFF2-40B4-BE49-F238E27FC236}">
                <a16:creationId xmlns:a16="http://schemas.microsoft.com/office/drawing/2014/main" id="{F80177A6-2607-77A5-5E28-4E297EE7505D}"/>
              </a:ext>
            </a:extLst>
          </p:cNvPr>
          <p:cNvSpPr txBox="1"/>
          <p:nvPr/>
        </p:nvSpPr>
        <p:spPr>
          <a:xfrm>
            <a:off x="1995175" y="3721236"/>
            <a:ext cx="1061509"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aerodynamic</a:t>
            </a:r>
          </a:p>
        </p:txBody>
      </p:sp>
      <p:sp>
        <p:nvSpPr>
          <p:cNvPr id="20" name="TextBox 19">
            <a:extLst>
              <a:ext uri="{FF2B5EF4-FFF2-40B4-BE49-F238E27FC236}">
                <a16:creationId xmlns:a16="http://schemas.microsoft.com/office/drawing/2014/main" id="{E78685EC-461C-3E7A-AD47-C841CA3FDEC4}"/>
              </a:ext>
            </a:extLst>
          </p:cNvPr>
          <p:cNvSpPr txBox="1"/>
          <p:nvPr/>
        </p:nvSpPr>
        <p:spPr>
          <a:xfrm>
            <a:off x="3635851" y="1036562"/>
            <a:ext cx="2045753"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aerodynamic + flash boiling</a:t>
            </a:r>
          </a:p>
        </p:txBody>
      </p:sp>
      <p:cxnSp>
        <p:nvCxnSpPr>
          <p:cNvPr id="22" name="직선 화살표 연결선 21">
            <a:extLst>
              <a:ext uri="{FF2B5EF4-FFF2-40B4-BE49-F238E27FC236}">
                <a16:creationId xmlns:a16="http://schemas.microsoft.com/office/drawing/2014/main" id="{B5C8EBB7-60C7-1E37-CCFA-66F24731E488}"/>
              </a:ext>
            </a:extLst>
          </p:cNvPr>
          <p:cNvCxnSpPr>
            <a:endCxn id="20" idx="1"/>
          </p:cNvCxnSpPr>
          <p:nvPr/>
        </p:nvCxnSpPr>
        <p:spPr>
          <a:xfrm flipV="1">
            <a:off x="2914650" y="1175062"/>
            <a:ext cx="721201" cy="2822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DB2309C-9276-AE1B-9EB0-47C013E1B847}"/>
              </a:ext>
            </a:extLst>
          </p:cNvPr>
          <p:cNvCxnSpPr>
            <a:endCxn id="19" idx="1"/>
          </p:cNvCxnSpPr>
          <p:nvPr/>
        </p:nvCxnSpPr>
        <p:spPr>
          <a:xfrm>
            <a:off x="1514475" y="3571875"/>
            <a:ext cx="480700" cy="28786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876CD3F-DDE1-D848-0E3C-0989CB55DE94}"/>
              </a:ext>
            </a:extLst>
          </p:cNvPr>
          <p:cNvSpPr txBox="1"/>
          <p:nvPr/>
        </p:nvSpPr>
        <p:spPr>
          <a:xfrm>
            <a:off x="525147" y="4983265"/>
            <a:ext cx="978153"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case HP-fb</a:t>
            </a:r>
          </a:p>
        </p:txBody>
      </p:sp>
    </p:spTree>
    <p:extLst>
      <p:ext uri="{BB962C8B-B14F-4D97-AF65-F5344CB8AC3E}">
        <p14:creationId xmlns:p14="http://schemas.microsoft.com/office/powerpoint/2010/main" val="39514211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CF41F71-0D28-2748-FC6A-94267F942406}"/>
              </a:ext>
            </a:extLst>
          </p:cNvPr>
          <p:cNvSpPr>
            <a:spLocks noGrp="1"/>
          </p:cNvSpPr>
          <p:nvPr>
            <p:ph type="title"/>
          </p:nvPr>
        </p:nvSpPr>
        <p:spPr/>
        <p:txBody>
          <a:bodyPr/>
          <a:lstStyle/>
          <a:p>
            <a:r>
              <a:rPr lang="en-US" dirty="0"/>
              <a:t>Details about the Spray Methodology</a:t>
            </a:r>
          </a:p>
        </p:txBody>
      </p:sp>
      <p:sp>
        <p:nvSpPr>
          <p:cNvPr id="3" name="슬라이드 번호 개체 틀 2">
            <a:extLst>
              <a:ext uri="{FF2B5EF4-FFF2-40B4-BE49-F238E27FC236}">
                <a16:creationId xmlns:a16="http://schemas.microsoft.com/office/drawing/2014/main" id="{C97C5E0A-8E59-0279-99B7-E45360B7E270}"/>
              </a:ext>
            </a:extLst>
          </p:cNvPr>
          <p:cNvSpPr>
            <a:spLocks noGrp="1"/>
          </p:cNvSpPr>
          <p:nvPr>
            <p:ph type="sldNum" sz="quarter" idx="12"/>
          </p:nvPr>
        </p:nvSpPr>
        <p:spPr/>
        <p:txBody>
          <a:bodyPr/>
          <a:lstStyle/>
          <a:p>
            <a:fld id="{DAA44CB3-8695-46AA-95D2-E38F17D3DCF4}" type="slidenum">
              <a:rPr lang="ko-KR" altLang="en-US" smtClean="0"/>
              <a:pPr/>
              <a:t>14</a:t>
            </a:fld>
            <a:endParaRPr lang="ko-KR" altLang="en-US" dirty="0"/>
          </a:p>
        </p:txBody>
      </p:sp>
      <p:pic>
        <p:nvPicPr>
          <p:cNvPr id="4" name="그림 3">
            <a:extLst>
              <a:ext uri="{FF2B5EF4-FFF2-40B4-BE49-F238E27FC236}">
                <a16:creationId xmlns:a16="http://schemas.microsoft.com/office/drawing/2014/main" id="{0301AE33-5C4F-3525-932A-EA164BDF819A}"/>
              </a:ext>
            </a:extLst>
          </p:cNvPr>
          <p:cNvPicPr>
            <a:picLocks noChangeAspect="1"/>
          </p:cNvPicPr>
          <p:nvPr/>
        </p:nvPicPr>
        <p:blipFill>
          <a:blip r:embed="rId3"/>
          <a:stretch>
            <a:fillRect/>
          </a:stretch>
        </p:blipFill>
        <p:spPr>
          <a:xfrm>
            <a:off x="525463" y="1428750"/>
            <a:ext cx="3153132" cy="4000500"/>
          </a:xfrm>
          <a:prstGeom prst="rect">
            <a:avLst/>
          </a:prstGeom>
        </p:spPr>
      </p:pic>
      <p:pic>
        <p:nvPicPr>
          <p:cNvPr id="5" name="그림 4">
            <a:extLst>
              <a:ext uri="{FF2B5EF4-FFF2-40B4-BE49-F238E27FC236}">
                <a16:creationId xmlns:a16="http://schemas.microsoft.com/office/drawing/2014/main" id="{F09B147C-6303-014B-35A2-0F5A2FAFF4E7}"/>
              </a:ext>
            </a:extLst>
          </p:cNvPr>
          <p:cNvPicPr>
            <a:picLocks noChangeAspect="1"/>
          </p:cNvPicPr>
          <p:nvPr/>
        </p:nvPicPr>
        <p:blipFill>
          <a:blip r:embed="rId4"/>
          <a:stretch>
            <a:fillRect/>
          </a:stretch>
        </p:blipFill>
        <p:spPr>
          <a:xfrm>
            <a:off x="4663242" y="3436044"/>
            <a:ext cx="2032675" cy="2352675"/>
          </a:xfrm>
          <a:prstGeom prst="rect">
            <a:avLst/>
          </a:prstGeom>
        </p:spPr>
      </p:pic>
      <p:sp>
        <p:nvSpPr>
          <p:cNvPr id="6" name="TextBox 5">
            <a:extLst>
              <a:ext uri="{FF2B5EF4-FFF2-40B4-BE49-F238E27FC236}">
                <a16:creationId xmlns:a16="http://schemas.microsoft.com/office/drawing/2014/main" id="{94E80B19-0CF3-2BFA-358D-AB3CAE5CE093}"/>
              </a:ext>
            </a:extLst>
          </p:cNvPr>
          <p:cNvSpPr txBox="1"/>
          <p:nvPr/>
        </p:nvSpPr>
        <p:spPr>
          <a:xfrm>
            <a:off x="344488" y="848603"/>
            <a:ext cx="2318263"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Effect of the flash boiling</a:t>
            </a:r>
          </a:p>
        </p:txBody>
      </p:sp>
      <p:pic>
        <p:nvPicPr>
          <p:cNvPr id="7" name="그림 6">
            <a:extLst>
              <a:ext uri="{FF2B5EF4-FFF2-40B4-BE49-F238E27FC236}">
                <a16:creationId xmlns:a16="http://schemas.microsoft.com/office/drawing/2014/main" id="{E718025E-CED2-6844-BA53-09FECB37085E}"/>
              </a:ext>
            </a:extLst>
          </p:cNvPr>
          <p:cNvPicPr>
            <a:picLocks noChangeAspect="1"/>
          </p:cNvPicPr>
          <p:nvPr/>
        </p:nvPicPr>
        <p:blipFill>
          <a:blip r:embed="rId5"/>
          <a:stretch>
            <a:fillRect/>
          </a:stretch>
        </p:blipFill>
        <p:spPr>
          <a:xfrm>
            <a:off x="4663242" y="848603"/>
            <a:ext cx="5543773" cy="2575738"/>
          </a:xfrm>
          <a:prstGeom prst="rect">
            <a:avLst/>
          </a:prstGeom>
        </p:spPr>
      </p:pic>
      <p:sp>
        <p:nvSpPr>
          <p:cNvPr id="9" name="TextBox 8">
            <a:extLst>
              <a:ext uri="{FF2B5EF4-FFF2-40B4-BE49-F238E27FC236}">
                <a16:creationId xmlns:a16="http://schemas.microsoft.com/office/drawing/2014/main" id="{384777DE-FEF1-C2F2-E9AF-D7DD35DB0730}"/>
              </a:ext>
            </a:extLst>
          </p:cNvPr>
          <p:cNvSpPr txBox="1"/>
          <p:nvPr/>
        </p:nvSpPr>
        <p:spPr>
          <a:xfrm>
            <a:off x="6727232" y="5511720"/>
            <a:ext cx="1944763"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fuel mass fraction for </a:t>
            </a:r>
            <a:r>
              <a:rPr lang="en-US" sz="1200" b="1" dirty="0" err="1">
                <a:latin typeface="Arial" panose="020B0604020202020204" pitchFamily="34" charset="0"/>
                <a:cs typeface="Arial" panose="020B0604020202020204" pitchFamily="34" charset="0"/>
              </a:rPr>
              <a:t>vHP</a:t>
            </a:r>
            <a:endParaRPr lang="en-US" sz="1200" b="1"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B9BC80B-E11A-11BF-5C07-1A8B8E455069}"/>
              </a:ext>
            </a:extLst>
          </p:cNvPr>
          <p:cNvSpPr txBox="1"/>
          <p:nvPr/>
        </p:nvSpPr>
        <p:spPr>
          <a:xfrm>
            <a:off x="8308382" y="3436818"/>
            <a:ext cx="214994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fuel mass fraction for </a:t>
            </a:r>
            <a:r>
              <a:rPr lang="en-US" sz="1200" b="1" dirty="0" err="1">
                <a:latin typeface="Arial" panose="020B0604020202020204" pitchFamily="34" charset="0"/>
                <a:cs typeface="Arial" panose="020B0604020202020204" pitchFamily="34" charset="0"/>
              </a:rPr>
              <a:t>vHP</a:t>
            </a:r>
            <a:r>
              <a:rPr lang="en-US" sz="1200" b="1" dirty="0">
                <a:latin typeface="Arial" panose="020B0604020202020204" pitchFamily="34" charset="0"/>
                <a:cs typeface="Arial" panose="020B0604020202020204" pitchFamily="34" charset="0"/>
              </a:rPr>
              <a:t>-fb</a:t>
            </a:r>
          </a:p>
        </p:txBody>
      </p:sp>
    </p:spTree>
    <p:extLst>
      <p:ext uri="{BB962C8B-B14F-4D97-AF65-F5344CB8AC3E}">
        <p14:creationId xmlns:p14="http://schemas.microsoft.com/office/powerpoint/2010/main" val="51116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CF41F71-0D28-2748-FC6A-94267F942406}"/>
              </a:ext>
            </a:extLst>
          </p:cNvPr>
          <p:cNvSpPr>
            <a:spLocks noGrp="1"/>
          </p:cNvSpPr>
          <p:nvPr>
            <p:ph type="title"/>
          </p:nvPr>
        </p:nvSpPr>
        <p:spPr/>
        <p:txBody>
          <a:bodyPr/>
          <a:lstStyle/>
          <a:p>
            <a:r>
              <a:rPr lang="en-US" dirty="0"/>
              <a:t>Details about the Spray Methodology</a:t>
            </a:r>
          </a:p>
        </p:txBody>
      </p:sp>
      <p:sp>
        <p:nvSpPr>
          <p:cNvPr id="3" name="슬라이드 번호 개체 틀 2">
            <a:extLst>
              <a:ext uri="{FF2B5EF4-FFF2-40B4-BE49-F238E27FC236}">
                <a16:creationId xmlns:a16="http://schemas.microsoft.com/office/drawing/2014/main" id="{C97C5E0A-8E59-0279-99B7-E45360B7E270}"/>
              </a:ext>
            </a:extLst>
          </p:cNvPr>
          <p:cNvSpPr>
            <a:spLocks noGrp="1"/>
          </p:cNvSpPr>
          <p:nvPr>
            <p:ph type="sldNum" sz="quarter" idx="12"/>
          </p:nvPr>
        </p:nvSpPr>
        <p:spPr/>
        <p:txBody>
          <a:bodyPr/>
          <a:lstStyle/>
          <a:p>
            <a:fld id="{DAA44CB3-8695-46AA-95D2-E38F17D3DCF4}" type="slidenum">
              <a:rPr lang="ko-KR" altLang="en-US" smtClean="0"/>
              <a:pPr/>
              <a:t>15</a:t>
            </a:fld>
            <a:endParaRPr lang="ko-KR" altLang="en-US" dirty="0"/>
          </a:p>
        </p:txBody>
      </p:sp>
      <p:pic>
        <p:nvPicPr>
          <p:cNvPr id="8" name="그림 7">
            <a:extLst>
              <a:ext uri="{FF2B5EF4-FFF2-40B4-BE49-F238E27FC236}">
                <a16:creationId xmlns:a16="http://schemas.microsoft.com/office/drawing/2014/main" id="{6B1C1B2A-F309-56A2-8406-E263CF4E4E62}"/>
              </a:ext>
            </a:extLst>
          </p:cNvPr>
          <p:cNvPicPr>
            <a:picLocks noChangeAspect="1"/>
          </p:cNvPicPr>
          <p:nvPr/>
        </p:nvPicPr>
        <p:blipFill>
          <a:blip r:embed="rId3"/>
          <a:stretch>
            <a:fillRect/>
          </a:stretch>
        </p:blipFill>
        <p:spPr>
          <a:xfrm>
            <a:off x="4776833" y="1582087"/>
            <a:ext cx="4948192" cy="3705225"/>
          </a:xfrm>
          <a:prstGeom prst="rect">
            <a:avLst/>
          </a:prstGeom>
        </p:spPr>
      </p:pic>
      <p:cxnSp>
        <p:nvCxnSpPr>
          <p:cNvPr id="12" name="직선 화살표 연결선 11">
            <a:extLst>
              <a:ext uri="{FF2B5EF4-FFF2-40B4-BE49-F238E27FC236}">
                <a16:creationId xmlns:a16="http://schemas.microsoft.com/office/drawing/2014/main" id="{5BA241C4-0488-532B-F1E6-EF5856E4141B}"/>
              </a:ext>
            </a:extLst>
          </p:cNvPr>
          <p:cNvCxnSpPr/>
          <p:nvPr/>
        </p:nvCxnSpPr>
        <p:spPr>
          <a:xfrm>
            <a:off x="6413500" y="2177400"/>
            <a:ext cx="0" cy="202882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38A2382-D019-8DAD-FAE3-ABDD464BEDBC}"/>
              </a:ext>
            </a:extLst>
          </p:cNvPr>
          <p:cNvSpPr txBox="1"/>
          <p:nvPr/>
        </p:nvSpPr>
        <p:spPr>
          <a:xfrm>
            <a:off x="6416169" y="3053312"/>
            <a:ext cx="2341154" cy="461665"/>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Droplet size decreased </a:t>
            </a:r>
          </a:p>
          <a:p>
            <a:r>
              <a:rPr lang="en-US" sz="1200" dirty="0">
                <a:latin typeface="Arial" panose="020B0604020202020204" pitchFamily="34" charset="0"/>
                <a:cs typeface="Arial" panose="020B0604020202020204" pitchFamily="34" charset="0"/>
              </a:rPr>
              <a:t>due to the effervescent breakup</a:t>
            </a:r>
          </a:p>
        </p:txBody>
      </p:sp>
      <p:pic>
        <p:nvPicPr>
          <p:cNvPr id="15" name="그림 14">
            <a:extLst>
              <a:ext uri="{FF2B5EF4-FFF2-40B4-BE49-F238E27FC236}">
                <a16:creationId xmlns:a16="http://schemas.microsoft.com/office/drawing/2014/main" id="{71C80EBD-B01D-98B8-7BCE-63AFF87F1EFA}"/>
              </a:ext>
            </a:extLst>
          </p:cNvPr>
          <p:cNvPicPr>
            <a:picLocks noChangeAspect="1"/>
          </p:cNvPicPr>
          <p:nvPr/>
        </p:nvPicPr>
        <p:blipFill>
          <a:blip r:embed="rId4"/>
          <a:stretch>
            <a:fillRect/>
          </a:stretch>
        </p:blipFill>
        <p:spPr>
          <a:xfrm>
            <a:off x="525463" y="1428750"/>
            <a:ext cx="3153132" cy="4000500"/>
          </a:xfrm>
          <a:prstGeom prst="rect">
            <a:avLst/>
          </a:prstGeom>
        </p:spPr>
      </p:pic>
      <p:sp>
        <p:nvSpPr>
          <p:cNvPr id="16" name="TextBox 15">
            <a:extLst>
              <a:ext uri="{FF2B5EF4-FFF2-40B4-BE49-F238E27FC236}">
                <a16:creationId xmlns:a16="http://schemas.microsoft.com/office/drawing/2014/main" id="{633DF5E0-6672-FB2E-1C61-D349642BF2BA}"/>
              </a:ext>
            </a:extLst>
          </p:cNvPr>
          <p:cNvSpPr txBox="1"/>
          <p:nvPr/>
        </p:nvSpPr>
        <p:spPr>
          <a:xfrm>
            <a:off x="344488" y="848603"/>
            <a:ext cx="2318263"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Effect of the flash boiling</a:t>
            </a:r>
          </a:p>
        </p:txBody>
      </p:sp>
    </p:spTree>
    <p:extLst>
      <p:ext uri="{BB962C8B-B14F-4D97-AF65-F5344CB8AC3E}">
        <p14:creationId xmlns:p14="http://schemas.microsoft.com/office/powerpoint/2010/main" val="84847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CF41F71-0D28-2748-FC6A-94267F942406}"/>
              </a:ext>
            </a:extLst>
          </p:cNvPr>
          <p:cNvSpPr>
            <a:spLocks noGrp="1"/>
          </p:cNvSpPr>
          <p:nvPr>
            <p:ph type="title"/>
          </p:nvPr>
        </p:nvSpPr>
        <p:spPr/>
        <p:txBody>
          <a:bodyPr/>
          <a:lstStyle/>
          <a:p>
            <a:r>
              <a:rPr lang="en-US" dirty="0"/>
              <a:t>Details about the Spray Methodology</a:t>
            </a:r>
          </a:p>
        </p:txBody>
      </p:sp>
      <p:sp>
        <p:nvSpPr>
          <p:cNvPr id="3" name="슬라이드 번호 개체 틀 2">
            <a:extLst>
              <a:ext uri="{FF2B5EF4-FFF2-40B4-BE49-F238E27FC236}">
                <a16:creationId xmlns:a16="http://schemas.microsoft.com/office/drawing/2014/main" id="{C97C5E0A-8E59-0279-99B7-E45360B7E270}"/>
              </a:ext>
            </a:extLst>
          </p:cNvPr>
          <p:cNvSpPr>
            <a:spLocks noGrp="1"/>
          </p:cNvSpPr>
          <p:nvPr>
            <p:ph type="sldNum" sz="quarter" idx="12"/>
          </p:nvPr>
        </p:nvSpPr>
        <p:spPr/>
        <p:txBody>
          <a:bodyPr/>
          <a:lstStyle/>
          <a:p>
            <a:fld id="{DAA44CB3-8695-46AA-95D2-E38F17D3DCF4}" type="slidenum">
              <a:rPr lang="ko-KR" altLang="en-US" smtClean="0"/>
              <a:pPr/>
              <a:t>16</a:t>
            </a:fld>
            <a:endParaRPr lang="ko-KR" altLang="en-US" dirty="0"/>
          </a:p>
        </p:txBody>
      </p:sp>
      <p:pic>
        <p:nvPicPr>
          <p:cNvPr id="4" name="그림 3">
            <a:extLst>
              <a:ext uri="{FF2B5EF4-FFF2-40B4-BE49-F238E27FC236}">
                <a16:creationId xmlns:a16="http://schemas.microsoft.com/office/drawing/2014/main" id="{02421945-D903-E1AC-FD2B-25FCCEEC6885}"/>
              </a:ext>
            </a:extLst>
          </p:cNvPr>
          <p:cNvPicPr>
            <a:picLocks noChangeAspect="1"/>
          </p:cNvPicPr>
          <p:nvPr/>
        </p:nvPicPr>
        <p:blipFill>
          <a:blip r:embed="rId3"/>
          <a:stretch>
            <a:fillRect/>
          </a:stretch>
        </p:blipFill>
        <p:spPr>
          <a:xfrm>
            <a:off x="2366038" y="1026858"/>
            <a:ext cx="7459923" cy="4169704"/>
          </a:xfrm>
          <a:prstGeom prst="rect">
            <a:avLst/>
          </a:prstGeom>
        </p:spPr>
      </p:pic>
      <p:sp>
        <p:nvSpPr>
          <p:cNvPr id="5" name="TextBox 4">
            <a:extLst>
              <a:ext uri="{FF2B5EF4-FFF2-40B4-BE49-F238E27FC236}">
                <a16:creationId xmlns:a16="http://schemas.microsoft.com/office/drawing/2014/main" id="{E0AC6347-1824-8E26-3B25-58D46F43EAF1}"/>
              </a:ext>
            </a:extLst>
          </p:cNvPr>
          <p:cNvSpPr txBox="1"/>
          <p:nvPr/>
        </p:nvSpPr>
        <p:spPr>
          <a:xfrm>
            <a:off x="3619873" y="5162815"/>
            <a:ext cx="865943"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case </a:t>
            </a:r>
            <a:r>
              <a:rPr lang="en-US" sz="1200" b="1" dirty="0" err="1">
                <a:latin typeface="Arial" panose="020B0604020202020204" pitchFamily="34" charset="0"/>
                <a:cs typeface="Arial" panose="020B0604020202020204" pitchFamily="34" charset="0"/>
              </a:rPr>
              <a:t>vHP</a:t>
            </a:r>
            <a:endParaRPr lang="en-US" sz="1200"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CDF59649-4A38-675C-B9DD-C2A7D7218A94}"/>
              </a:ext>
            </a:extLst>
          </p:cNvPr>
          <p:cNvSpPr txBox="1"/>
          <p:nvPr/>
        </p:nvSpPr>
        <p:spPr>
          <a:xfrm>
            <a:off x="7807176" y="5196562"/>
            <a:ext cx="1063112"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case </a:t>
            </a:r>
            <a:r>
              <a:rPr lang="en-US" sz="1200" b="1" dirty="0" err="1">
                <a:latin typeface="Arial" panose="020B0604020202020204" pitchFamily="34" charset="0"/>
                <a:cs typeface="Arial" panose="020B0604020202020204" pitchFamily="34" charset="0"/>
              </a:rPr>
              <a:t>vHP</a:t>
            </a:r>
            <a:r>
              <a:rPr lang="en-US" sz="1200" b="1" dirty="0">
                <a:latin typeface="Arial" panose="020B0604020202020204" pitchFamily="34" charset="0"/>
                <a:cs typeface="Arial" panose="020B0604020202020204" pitchFamily="34" charset="0"/>
              </a:rPr>
              <a:t>-fb</a:t>
            </a:r>
          </a:p>
        </p:txBody>
      </p:sp>
      <p:sp>
        <p:nvSpPr>
          <p:cNvPr id="7" name="TextBox 6">
            <a:extLst>
              <a:ext uri="{FF2B5EF4-FFF2-40B4-BE49-F238E27FC236}">
                <a16:creationId xmlns:a16="http://schemas.microsoft.com/office/drawing/2014/main" id="{0E0C863B-FD39-CE1D-D26C-39FE10467FAE}"/>
              </a:ext>
            </a:extLst>
          </p:cNvPr>
          <p:cNvSpPr txBox="1"/>
          <p:nvPr/>
        </p:nvSpPr>
        <p:spPr>
          <a:xfrm>
            <a:off x="344488" y="848603"/>
            <a:ext cx="2318263"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Effect of the flash boiling</a:t>
            </a:r>
          </a:p>
        </p:txBody>
      </p:sp>
      <p:sp>
        <p:nvSpPr>
          <p:cNvPr id="8" name="TextBox 7">
            <a:extLst>
              <a:ext uri="{FF2B5EF4-FFF2-40B4-BE49-F238E27FC236}">
                <a16:creationId xmlns:a16="http://schemas.microsoft.com/office/drawing/2014/main" id="{3DD7FB18-1515-0CA9-2236-E01B3E7523DD}"/>
              </a:ext>
            </a:extLst>
          </p:cNvPr>
          <p:cNvSpPr txBox="1"/>
          <p:nvPr/>
        </p:nvSpPr>
        <p:spPr>
          <a:xfrm>
            <a:off x="1393656" y="1428496"/>
            <a:ext cx="1944763"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Q-criterion iso-surface</a:t>
            </a:r>
          </a:p>
        </p:txBody>
      </p:sp>
      <p:sp>
        <p:nvSpPr>
          <p:cNvPr id="9" name="TextBox 8">
            <a:extLst>
              <a:ext uri="{FF2B5EF4-FFF2-40B4-BE49-F238E27FC236}">
                <a16:creationId xmlns:a16="http://schemas.microsoft.com/office/drawing/2014/main" id="{5C1DAEA0-F319-573C-02A2-8C87525DEFC6}"/>
              </a:ext>
            </a:extLst>
          </p:cNvPr>
          <p:cNvSpPr txBox="1"/>
          <p:nvPr/>
        </p:nvSpPr>
        <p:spPr>
          <a:xfrm>
            <a:off x="4578597" y="5599856"/>
            <a:ext cx="381867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higher turbulence &gt; higher air entrainment and mixing</a:t>
            </a:r>
          </a:p>
        </p:txBody>
      </p:sp>
    </p:spTree>
    <p:extLst>
      <p:ext uri="{BB962C8B-B14F-4D97-AF65-F5344CB8AC3E}">
        <p14:creationId xmlns:p14="http://schemas.microsoft.com/office/powerpoint/2010/main" val="3141247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CF41F71-0D28-2748-FC6A-94267F942406}"/>
              </a:ext>
            </a:extLst>
          </p:cNvPr>
          <p:cNvSpPr>
            <a:spLocks noGrp="1"/>
          </p:cNvSpPr>
          <p:nvPr>
            <p:ph type="title"/>
          </p:nvPr>
        </p:nvSpPr>
        <p:spPr/>
        <p:txBody>
          <a:bodyPr/>
          <a:lstStyle/>
          <a:p>
            <a:r>
              <a:rPr lang="en-US" dirty="0"/>
              <a:t>Details about the Spray Methodology</a:t>
            </a:r>
          </a:p>
        </p:txBody>
      </p:sp>
      <p:sp>
        <p:nvSpPr>
          <p:cNvPr id="3" name="슬라이드 번호 개체 틀 2">
            <a:extLst>
              <a:ext uri="{FF2B5EF4-FFF2-40B4-BE49-F238E27FC236}">
                <a16:creationId xmlns:a16="http://schemas.microsoft.com/office/drawing/2014/main" id="{C97C5E0A-8E59-0279-99B7-E45360B7E270}"/>
              </a:ext>
            </a:extLst>
          </p:cNvPr>
          <p:cNvSpPr>
            <a:spLocks noGrp="1"/>
          </p:cNvSpPr>
          <p:nvPr>
            <p:ph type="sldNum" sz="quarter" idx="12"/>
          </p:nvPr>
        </p:nvSpPr>
        <p:spPr/>
        <p:txBody>
          <a:bodyPr/>
          <a:lstStyle/>
          <a:p>
            <a:fld id="{DAA44CB3-8695-46AA-95D2-E38F17D3DCF4}" type="slidenum">
              <a:rPr lang="ko-KR" altLang="en-US" smtClean="0"/>
              <a:pPr/>
              <a:t>17</a:t>
            </a:fld>
            <a:endParaRPr lang="ko-KR" altLang="en-US" dirty="0"/>
          </a:p>
        </p:txBody>
      </p:sp>
      <p:pic>
        <p:nvPicPr>
          <p:cNvPr id="4" name="그림 3">
            <a:extLst>
              <a:ext uri="{FF2B5EF4-FFF2-40B4-BE49-F238E27FC236}">
                <a16:creationId xmlns:a16="http://schemas.microsoft.com/office/drawing/2014/main" id="{CCCABB2F-5493-7D4A-2EB6-8BEA20E1CB5E}"/>
              </a:ext>
            </a:extLst>
          </p:cNvPr>
          <p:cNvPicPr>
            <a:picLocks noChangeAspect="1"/>
          </p:cNvPicPr>
          <p:nvPr/>
        </p:nvPicPr>
        <p:blipFill>
          <a:blip r:embed="rId3"/>
          <a:stretch>
            <a:fillRect/>
          </a:stretch>
        </p:blipFill>
        <p:spPr>
          <a:xfrm>
            <a:off x="519113" y="1585912"/>
            <a:ext cx="4742914" cy="3705225"/>
          </a:xfrm>
          <a:prstGeom prst="rect">
            <a:avLst/>
          </a:prstGeom>
        </p:spPr>
      </p:pic>
      <p:sp>
        <p:nvSpPr>
          <p:cNvPr id="5" name="TextBox 4">
            <a:extLst>
              <a:ext uri="{FF2B5EF4-FFF2-40B4-BE49-F238E27FC236}">
                <a16:creationId xmlns:a16="http://schemas.microsoft.com/office/drawing/2014/main" id="{82B74607-8D57-BD82-B8F2-7C9E1838902F}"/>
              </a:ext>
            </a:extLst>
          </p:cNvPr>
          <p:cNvSpPr txBox="1"/>
          <p:nvPr/>
        </p:nvSpPr>
        <p:spPr>
          <a:xfrm>
            <a:off x="4473732" y="5400713"/>
            <a:ext cx="326563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higher injection pressure &gt; higher momentum</a:t>
            </a:r>
          </a:p>
        </p:txBody>
      </p:sp>
      <p:pic>
        <p:nvPicPr>
          <p:cNvPr id="6" name="그림 5">
            <a:extLst>
              <a:ext uri="{FF2B5EF4-FFF2-40B4-BE49-F238E27FC236}">
                <a16:creationId xmlns:a16="http://schemas.microsoft.com/office/drawing/2014/main" id="{21012306-0E9B-C262-113F-4875DAE9DCB4}"/>
              </a:ext>
            </a:extLst>
          </p:cNvPr>
          <p:cNvPicPr>
            <a:picLocks noChangeAspect="1"/>
          </p:cNvPicPr>
          <p:nvPr/>
        </p:nvPicPr>
        <p:blipFill>
          <a:blip r:embed="rId4"/>
          <a:stretch>
            <a:fillRect/>
          </a:stretch>
        </p:blipFill>
        <p:spPr>
          <a:xfrm>
            <a:off x="6106551" y="1570850"/>
            <a:ext cx="4893798" cy="3705224"/>
          </a:xfrm>
          <a:prstGeom prst="rect">
            <a:avLst/>
          </a:prstGeom>
        </p:spPr>
      </p:pic>
      <p:sp>
        <p:nvSpPr>
          <p:cNvPr id="7" name="TextBox 6">
            <a:extLst>
              <a:ext uri="{FF2B5EF4-FFF2-40B4-BE49-F238E27FC236}">
                <a16:creationId xmlns:a16="http://schemas.microsoft.com/office/drawing/2014/main" id="{91779E18-3615-BFC6-1FD0-99A0A19BA297}"/>
              </a:ext>
            </a:extLst>
          </p:cNvPr>
          <p:cNvSpPr txBox="1"/>
          <p:nvPr/>
        </p:nvSpPr>
        <p:spPr>
          <a:xfrm>
            <a:off x="344488" y="848603"/>
            <a:ext cx="2807179"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Effect of the injection pressure</a:t>
            </a:r>
          </a:p>
        </p:txBody>
      </p:sp>
      <p:cxnSp>
        <p:nvCxnSpPr>
          <p:cNvPr id="9" name="직선 연결선 8">
            <a:extLst>
              <a:ext uri="{FF2B5EF4-FFF2-40B4-BE49-F238E27FC236}">
                <a16:creationId xmlns:a16="http://schemas.microsoft.com/office/drawing/2014/main" id="{EF14F02C-C7B0-4339-7675-08535006728C}"/>
              </a:ext>
            </a:extLst>
          </p:cNvPr>
          <p:cNvCxnSpPr/>
          <p:nvPr/>
        </p:nvCxnSpPr>
        <p:spPr>
          <a:xfrm>
            <a:off x="8010525" y="1971675"/>
            <a:ext cx="0" cy="280035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DFAEC396-872D-FF1F-0D5A-D4099B4263CD}"/>
              </a:ext>
            </a:extLst>
          </p:cNvPr>
          <p:cNvCxnSpPr/>
          <p:nvPr/>
        </p:nvCxnSpPr>
        <p:spPr>
          <a:xfrm>
            <a:off x="9067800" y="1905000"/>
            <a:ext cx="0" cy="286702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77D45406-6DA5-B709-7284-BFC57518D821}"/>
              </a:ext>
            </a:extLst>
          </p:cNvPr>
          <p:cNvCxnSpPr>
            <a:cxnSpLocks/>
          </p:cNvCxnSpPr>
          <p:nvPr/>
        </p:nvCxnSpPr>
        <p:spPr>
          <a:xfrm flipH="1">
            <a:off x="8010525" y="4000500"/>
            <a:ext cx="105727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7542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CF41F71-0D28-2748-FC6A-94267F942406}"/>
              </a:ext>
            </a:extLst>
          </p:cNvPr>
          <p:cNvSpPr>
            <a:spLocks noGrp="1"/>
          </p:cNvSpPr>
          <p:nvPr>
            <p:ph type="title"/>
          </p:nvPr>
        </p:nvSpPr>
        <p:spPr/>
        <p:txBody>
          <a:bodyPr/>
          <a:lstStyle/>
          <a:p>
            <a:r>
              <a:rPr lang="en-US" dirty="0"/>
              <a:t>Details about the Spray Methodology</a:t>
            </a:r>
          </a:p>
        </p:txBody>
      </p:sp>
      <p:sp>
        <p:nvSpPr>
          <p:cNvPr id="3" name="슬라이드 번호 개체 틀 2">
            <a:extLst>
              <a:ext uri="{FF2B5EF4-FFF2-40B4-BE49-F238E27FC236}">
                <a16:creationId xmlns:a16="http://schemas.microsoft.com/office/drawing/2014/main" id="{C97C5E0A-8E59-0279-99B7-E45360B7E270}"/>
              </a:ext>
            </a:extLst>
          </p:cNvPr>
          <p:cNvSpPr>
            <a:spLocks noGrp="1"/>
          </p:cNvSpPr>
          <p:nvPr>
            <p:ph type="sldNum" sz="quarter" idx="12"/>
          </p:nvPr>
        </p:nvSpPr>
        <p:spPr/>
        <p:txBody>
          <a:bodyPr/>
          <a:lstStyle/>
          <a:p>
            <a:fld id="{DAA44CB3-8695-46AA-95D2-E38F17D3DCF4}" type="slidenum">
              <a:rPr lang="ko-KR" altLang="en-US" smtClean="0"/>
              <a:pPr/>
              <a:t>18</a:t>
            </a:fld>
            <a:endParaRPr lang="ko-KR" altLang="en-US" dirty="0"/>
          </a:p>
        </p:txBody>
      </p:sp>
      <p:sp>
        <p:nvSpPr>
          <p:cNvPr id="4" name="TextBox 3">
            <a:extLst>
              <a:ext uri="{FF2B5EF4-FFF2-40B4-BE49-F238E27FC236}">
                <a16:creationId xmlns:a16="http://schemas.microsoft.com/office/drawing/2014/main" id="{DAA4686D-3CEF-1CA0-08DA-40F194B60DDD}"/>
              </a:ext>
            </a:extLst>
          </p:cNvPr>
          <p:cNvSpPr txBox="1"/>
          <p:nvPr/>
        </p:nvSpPr>
        <p:spPr>
          <a:xfrm>
            <a:off x="344488" y="848603"/>
            <a:ext cx="2807179"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Effect of the injection pressure</a:t>
            </a:r>
          </a:p>
        </p:txBody>
      </p:sp>
      <p:pic>
        <p:nvPicPr>
          <p:cNvPr id="5" name="그림 4">
            <a:extLst>
              <a:ext uri="{FF2B5EF4-FFF2-40B4-BE49-F238E27FC236}">
                <a16:creationId xmlns:a16="http://schemas.microsoft.com/office/drawing/2014/main" id="{BEE64E34-FF73-748D-3EF2-C5DE682B9E5E}"/>
              </a:ext>
            </a:extLst>
          </p:cNvPr>
          <p:cNvPicPr>
            <a:picLocks noChangeAspect="1"/>
          </p:cNvPicPr>
          <p:nvPr/>
        </p:nvPicPr>
        <p:blipFill>
          <a:blip r:embed="rId3"/>
          <a:stretch>
            <a:fillRect/>
          </a:stretch>
        </p:blipFill>
        <p:spPr>
          <a:xfrm>
            <a:off x="1390650" y="1381125"/>
            <a:ext cx="9410700" cy="4095750"/>
          </a:xfrm>
          <a:prstGeom prst="rect">
            <a:avLst/>
          </a:prstGeom>
        </p:spPr>
      </p:pic>
      <p:sp>
        <p:nvSpPr>
          <p:cNvPr id="6" name="TextBox 5">
            <a:extLst>
              <a:ext uri="{FF2B5EF4-FFF2-40B4-BE49-F238E27FC236}">
                <a16:creationId xmlns:a16="http://schemas.microsoft.com/office/drawing/2014/main" id="{43427264-FF96-E6FB-2DF5-0DF9BBAF995A}"/>
              </a:ext>
            </a:extLst>
          </p:cNvPr>
          <p:cNvSpPr txBox="1"/>
          <p:nvPr/>
        </p:nvSpPr>
        <p:spPr>
          <a:xfrm>
            <a:off x="3136307" y="5424621"/>
            <a:ext cx="978153"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case HP-fb</a:t>
            </a:r>
          </a:p>
        </p:txBody>
      </p:sp>
      <p:sp>
        <p:nvSpPr>
          <p:cNvPr id="7" name="TextBox 6">
            <a:extLst>
              <a:ext uri="{FF2B5EF4-FFF2-40B4-BE49-F238E27FC236}">
                <a16:creationId xmlns:a16="http://schemas.microsoft.com/office/drawing/2014/main" id="{832C6A2A-38E9-3D2D-888E-26495D4F41C4}"/>
              </a:ext>
            </a:extLst>
          </p:cNvPr>
          <p:cNvSpPr txBox="1"/>
          <p:nvPr/>
        </p:nvSpPr>
        <p:spPr>
          <a:xfrm>
            <a:off x="8094401" y="5424620"/>
            <a:ext cx="1063112"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case </a:t>
            </a:r>
            <a:r>
              <a:rPr lang="en-US" sz="1200" b="1" dirty="0" err="1">
                <a:latin typeface="Arial" panose="020B0604020202020204" pitchFamily="34" charset="0"/>
                <a:cs typeface="Arial" panose="020B0604020202020204" pitchFamily="34" charset="0"/>
              </a:rPr>
              <a:t>vHP</a:t>
            </a:r>
            <a:r>
              <a:rPr lang="en-US" sz="1200" b="1" dirty="0">
                <a:latin typeface="Arial" panose="020B0604020202020204" pitchFamily="34" charset="0"/>
                <a:cs typeface="Arial" panose="020B0604020202020204" pitchFamily="34" charset="0"/>
              </a:rPr>
              <a:t>-fb</a:t>
            </a:r>
          </a:p>
        </p:txBody>
      </p:sp>
      <p:sp>
        <p:nvSpPr>
          <p:cNvPr id="8" name="타원 7">
            <a:extLst>
              <a:ext uri="{FF2B5EF4-FFF2-40B4-BE49-F238E27FC236}">
                <a16:creationId xmlns:a16="http://schemas.microsoft.com/office/drawing/2014/main" id="{27784C0A-E64B-9135-BCB2-92F12ACC2C9B}"/>
              </a:ext>
            </a:extLst>
          </p:cNvPr>
          <p:cNvSpPr/>
          <p:nvPr/>
        </p:nvSpPr>
        <p:spPr>
          <a:xfrm>
            <a:off x="7905750" y="2951976"/>
            <a:ext cx="1409700" cy="1133475"/>
          </a:xfrm>
          <a:prstGeom prst="ellipse">
            <a:avLst/>
          </a:prstGeom>
          <a:noFill/>
          <a:ln w="2857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F5D2373-D123-34E0-D592-49C5D65FDE11}"/>
              </a:ext>
            </a:extLst>
          </p:cNvPr>
          <p:cNvSpPr txBox="1"/>
          <p:nvPr/>
        </p:nvSpPr>
        <p:spPr>
          <a:xfrm>
            <a:off x="3232676" y="1565240"/>
            <a:ext cx="4673074" cy="523220"/>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higher air entrainment &gt; avoiding the pressure reduction </a:t>
            </a:r>
          </a:p>
          <a:p>
            <a:r>
              <a:rPr lang="en-US" sz="1400" dirty="0">
                <a:latin typeface="Arial" panose="020B0604020202020204" pitchFamily="34" charset="0"/>
                <a:cs typeface="Arial" panose="020B0604020202020204" pitchFamily="34" charset="0"/>
              </a:rPr>
              <a:t>                                       and spray collapse</a:t>
            </a:r>
          </a:p>
        </p:txBody>
      </p:sp>
      <p:cxnSp>
        <p:nvCxnSpPr>
          <p:cNvPr id="11" name="직선 화살표 연결선 10">
            <a:extLst>
              <a:ext uri="{FF2B5EF4-FFF2-40B4-BE49-F238E27FC236}">
                <a16:creationId xmlns:a16="http://schemas.microsoft.com/office/drawing/2014/main" id="{C3808293-BD30-4001-EDEA-2479FA438387}"/>
              </a:ext>
            </a:extLst>
          </p:cNvPr>
          <p:cNvCxnSpPr>
            <a:cxnSpLocks/>
            <a:stCxn id="8" idx="1"/>
          </p:cNvCxnSpPr>
          <p:nvPr/>
        </p:nvCxnSpPr>
        <p:spPr>
          <a:xfrm flipH="1" flipV="1">
            <a:off x="6943725" y="2051595"/>
            <a:ext cx="1168471" cy="106637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422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DE2E83-3D15-7B6E-3774-16D7E9CF2964}"/>
              </a:ext>
            </a:extLst>
          </p:cNvPr>
          <p:cNvSpPr>
            <a:spLocks noGrp="1"/>
          </p:cNvSpPr>
          <p:nvPr>
            <p:ph type="title"/>
          </p:nvPr>
        </p:nvSpPr>
        <p:spPr/>
        <p:txBody>
          <a:bodyPr/>
          <a:lstStyle/>
          <a:p>
            <a:r>
              <a:rPr lang="en-US" dirty="0"/>
              <a:t>Conclusions</a:t>
            </a:r>
          </a:p>
        </p:txBody>
      </p:sp>
      <p:sp>
        <p:nvSpPr>
          <p:cNvPr id="3" name="슬라이드 번호 개체 틀 2">
            <a:extLst>
              <a:ext uri="{FF2B5EF4-FFF2-40B4-BE49-F238E27FC236}">
                <a16:creationId xmlns:a16="http://schemas.microsoft.com/office/drawing/2014/main" id="{728F4883-3423-78D6-3BF0-0FD9B6E60B65}"/>
              </a:ext>
            </a:extLst>
          </p:cNvPr>
          <p:cNvSpPr>
            <a:spLocks noGrp="1"/>
          </p:cNvSpPr>
          <p:nvPr>
            <p:ph type="sldNum" sz="quarter" idx="12"/>
          </p:nvPr>
        </p:nvSpPr>
        <p:spPr/>
        <p:txBody>
          <a:bodyPr/>
          <a:lstStyle/>
          <a:p>
            <a:fld id="{DAA44CB3-8695-46AA-95D2-E38F17D3DCF4}" type="slidenum">
              <a:rPr lang="ko-KR" altLang="en-US" smtClean="0"/>
              <a:pPr/>
              <a:t>19</a:t>
            </a:fld>
            <a:endParaRPr lang="ko-KR" altLang="en-US" dirty="0"/>
          </a:p>
        </p:txBody>
      </p:sp>
      <p:sp>
        <p:nvSpPr>
          <p:cNvPr id="4" name="TextBox 3">
            <a:extLst>
              <a:ext uri="{FF2B5EF4-FFF2-40B4-BE49-F238E27FC236}">
                <a16:creationId xmlns:a16="http://schemas.microsoft.com/office/drawing/2014/main" id="{778DFEDB-CD43-6CCA-066B-78EF945DE557}"/>
              </a:ext>
            </a:extLst>
          </p:cNvPr>
          <p:cNvSpPr txBox="1"/>
          <p:nvPr/>
        </p:nvSpPr>
        <p:spPr>
          <a:xfrm>
            <a:off x="215899" y="846138"/>
            <a:ext cx="11747501" cy="4585871"/>
          </a:xfrm>
          <a:prstGeom prst="rect">
            <a:avLst/>
          </a:prstGeom>
          <a:noFill/>
        </p:spPr>
        <p:txBody>
          <a:bodyPr wrap="square" rtlCol="0">
            <a:spAutoFit/>
          </a:bodyPr>
          <a:lstStyle/>
          <a:p>
            <a:pPr latinLnBrk="0"/>
            <a:r>
              <a:rPr lang="en-US" sz="1400" dirty="0">
                <a:latin typeface="Arial" panose="020B0604020202020204" pitchFamily="34" charset="0"/>
                <a:cs typeface="Arial" panose="020B0604020202020204" pitchFamily="34" charset="0"/>
              </a:rPr>
              <a:t>The analysis of the injection process in flash boiling conditions of a spray issued from an innovative multi-hole operating at of ultrahigh injection pressure was carried out. Experimental images of the spray acquired using shadowgraph technique were exploited to validate Eulerian–</a:t>
            </a:r>
            <a:r>
              <a:rPr lang="en-US" sz="1400" dirty="0" err="1">
                <a:latin typeface="Arial" panose="020B0604020202020204" pitchFamily="34" charset="0"/>
                <a:cs typeface="Arial" panose="020B0604020202020204" pitchFamily="34" charset="0"/>
              </a:rPr>
              <a:t>Lagrangian</a:t>
            </a:r>
            <a:r>
              <a:rPr lang="en-US" sz="1400" dirty="0">
                <a:latin typeface="Arial" panose="020B0604020202020204" pitchFamily="34" charset="0"/>
                <a:cs typeface="Arial" panose="020B0604020202020204" pitchFamily="34" charset="0"/>
              </a:rPr>
              <a:t> simulations of </a:t>
            </a:r>
            <a:r>
              <a:rPr lang="en-US" sz="1400" dirty="0" err="1">
                <a:latin typeface="Arial" panose="020B0604020202020204" pitchFamily="34" charset="0"/>
                <a:cs typeface="Arial" panose="020B0604020202020204" pitchFamily="34" charset="0"/>
              </a:rPr>
              <a:t>nonevaporative</a:t>
            </a:r>
            <a:r>
              <a:rPr lang="en-US" sz="1400" dirty="0">
                <a:latin typeface="Arial" panose="020B0604020202020204" pitchFamily="34" charset="0"/>
                <a:cs typeface="Arial" panose="020B0604020202020204" pitchFamily="34" charset="0"/>
              </a:rPr>
              <a:t> and flash-boiling conditions. The flash-boiling conditions considered were simulated using an effervescent breakup model, based on vapor bubbles growing within the liquid droplets, together with Reitz– Diwakar aerodynamic breakup model.</a:t>
            </a:r>
          </a:p>
          <a:p>
            <a:pPr latinLnBrk="0"/>
            <a:r>
              <a:rPr lang="en-US" sz="1400" dirty="0">
                <a:latin typeface="Arial" panose="020B0604020202020204" pitchFamily="34" charset="0"/>
                <a:cs typeface="Arial" panose="020B0604020202020204" pitchFamily="34" charset="0"/>
              </a:rPr>
              <a:t>The  main outcomes can be  summarized as follows:</a:t>
            </a:r>
          </a:p>
          <a:p>
            <a:pPr latinLnBrk="0"/>
            <a:endParaRPr lang="en-US" sz="1400" dirty="0">
              <a:latin typeface="Arial" panose="020B0604020202020204" pitchFamily="34" charset="0"/>
              <a:cs typeface="Arial" panose="020B0604020202020204" pitchFamily="34" charset="0"/>
            </a:endParaRPr>
          </a:p>
          <a:p>
            <a:pPr marL="342900" indent="-342900" latinLnBrk="0">
              <a:buAutoNum type="arabicPeriod"/>
            </a:pPr>
            <a:r>
              <a:rPr lang="en-US" sz="1600" dirty="0">
                <a:latin typeface="Arial" panose="020B0604020202020204" pitchFamily="34" charset="0"/>
                <a:cs typeface="Arial" panose="020B0604020202020204" pitchFamily="34" charset="0"/>
              </a:rPr>
              <a:t>Compared to an aerodynamic breakup model alone, the </a:t>
            </a:r>
            <a:r>
              <a:rPr lang="en-US" sz="1600" b="1" dirty="0">
                <a:latin typeface="Arial" panose="020B0604020202020204" pitchFamily="34" charset="0"/>
                <a:cs typeface="Arial" panose="020B0604020202020204" pitchFamily="34" charset="0"/>
              </a:rPr>
              <a:t>effervescent breakup model</a:t>
            </a:r>
            <a:r>
              <a:rPr lang="en-US" sz="1600" dirty="0">
                <a:latin typeface="Arial" panose="020B0604020202020204" pitchFamily="34" charset="0"/>
                <a:cs typeface="Arial" panose="020B0604020202020204" pitchFamily="34" charset="0"/>
              </a:rPr>
              <a:t> predicts droplets with </a:t>
            </a:r>
            <a:r>
              <a:rPr lang="en-US" sz="1600" b="1" dirty="0">
                <a:latin typeface="Arial" panose="020B0604020202020204" pitchFamily="34" charset="0"/>
                <a:cs typeface="Arial" panose="020B0604020202020204" pitchFamily="34" charset="0"/>
              </a:rPr>
              <a:t>smaller dimensions</a:t>
            </a:r>
            <a:r>
              <a:rPr lang="en-US" sz="1600" dirty="0">
                <a:latin typeface="Arial" panose="020B0604020202020204" pitchFamily="34" charset="0"/>
                <a:cs typeface="Arial" panose="020B0604020202020204" pitchFamily="34" charset="0"/>
              </a:rPr>
              <a:t>. The size distribution resemble a </a:t>
            </a:r>
            <a:r>
              <a:rPr lang="en-US" sz="1600" b="1" dirty="0">
                <a:latin typeface="Arial" panose="020B0604020202020204" pitchFamily="34" charset="0"/>
                <a:cs typeface="Arial" panose="020B0604020202020204" pitchFamily="34" charset="0"/>
              </a:rPr>
              <a:t>Gaussian distribution</a:t>
            </a:r>
            <a:r>
              <a:rPr lang="en-US" sz="1600" dirty="0">
                <a:latin typeface="Arial" panose="020B0604020202020204" pitchFamily="34" charset="0"/>
                <a:cs typeface="Arial" panose="020B0604020202020204" pitchFamily="34" charset="0"/>
              </a:rPr>
              <a:t> while, using Reitz–Diwakar model, the droplets’ diameters range from 40 µm to 80 µm.</a:t>
            </a:r>
          </a:p>
          <a:p>
            <a:pPr marL="342900" indent="-342900" latinLnBrk="0">
              <a:buAutoNum type="arabicPeriod"/>
            </a:pPr>
            <a:r>
              <a:rPr lang="en-US" sz="1600" dirty="0">
                <a:latin typeface="Arial" panose="020B0604020202020204" pitchFamily="34" charset="0"/>
                <a:cs typeface="Arial" panose="020B0604020202020204" pitchFamily="34" charset="0"/>
              </a:rPr>
              <a:t>The Reitz–Diwakar breakup model alone overestimates spray penetration when the constants  used  for non-evaporative  conditions are  used for  ﬂash-boiling  conditions.</a:t>
            </a:r>
          </a:p>
          <a:p>
            <a:pPr marL="342900" indent="-342900" latinLnBrk="0">
              <a:buAutoNum type="arabicPeriod"/>
            </a:pPr>
            <a:r>
              <a:rPr lang="en-US" sz="1600" dirty="0">
                <a:latin typeface="Arial" panose="020B0604020202020204" pitchFamily="34" charset="0"/>
                <a:cs typeface="Arial" panose="020B0604020202020204" pitchFamily="34" charset="0"/>
              </a:rPr>
              <a:t>The </a:t>
            </a:r>
            <a:r>
              <a:rPr lang="en-US" sz="1600" b="1" dirty="0">
                <a:latin typeface="Arial" panose="020B0604020202020204" pitchFamily="34" charset="0"/>
                <a:cs typeface="Arial" panose="020B0604020202020204" pitchFamily="34" charset="0"/>
              </a:rPr>
              <a:t>effervescent breakup</a:t>
            </a:r>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reduces the droplet diameter</a:t>
            </a:r>
            <a:r>
              <a:rPr lang="en-US" sz="1600" dirty="0">
                <a:latin typeface="Arial" panose="020B0604020202020204" pitchFamily="34" charset="0"/>
                <a:cs typeface="Arial" panose="020B0604020202020204" pitchFamily="34" charset="0"/>
              </a:rPr>
              <a:t> of about one order of magnitude at a distance which, depending on the injection pressure, ranges between 5 and 10 mm from the injector tip.</a:t>
            </a:r>
          </a:p>
          <a:p>
            <a:pPr marL="342900" indent="-342900" latinLnBrk="0">
              <a:buAutoNum type="arabicPeriod"/>
            </a:pPr>
            <a:r>
              <a:rPr lang="en-US" sz="1600" dirty="0">
                <a:latin typeface="Arial" panose="020B0604020202020204" pitchFamily="34" charset="0"/>
                <a:cs typeface="Arial" panose="020B0604020202020204" pitchFamily="34" charset="0"/>
              </a:rPr>
              <a:t>Switching  from  non-evaporative  to  </a:t>
            </a:r>
            <a:r>
              <a:rPr lang="en-US" sz="1600" b="1" dirty="0">
                <a:latin typeface="Arial" panose="020B0604020202020204" pitchFamily="34" charset="0"/>
                <a:cs typeface="Arial" panose="020B0604020202020204" pitchFamily="34" charset="0"/>
              </a:rPr>
              <a:t>ﬂash-boiling  conditions</a:t>
            </a:r>
            <a:r>
              <a:rPr lang="en-US" sz="1600" dirty="0">
                <a:latin typeface="Arial" panose="020B0604020202020204" pitchFamily="34" charset="0"/>
                <a:cs typeface="Arial" panose="020B0604020202020204" pitchFamily="34" charset="0"/>
              </a:rPr>
              <a:t>  both  the  </a:t>
            </a:r>
            <a:r>
              <a:rPr lang="en-US" sz="1600" b="1" dirty="0">
                <a:latin typeface="Arial" panose="020B0604020202020204" pitchFamily="34" charset="0"/>
                <a:cs typeface="Arial" panose="020B0604020202020204" pitchFamily="34" charset="0"/>
              </a:rPr>
              <a:t>turbulent  kinetic energy</a:t>
            </a:r>
            <a:r>
              <a:rPr lang="en-US" sz="1600" dirty="0">
                <a:latin typeface="Arial" panose="020B0604020202020204" pitchFamily="34" charset="0"/>
                <a:cs typeface="Arial" panose="020B0604020202020204" pitchFamily="34" charset="0"/>
              </a:rPr>
              <a:t> and the  dimensions of  the  </a:t>
            </a:r>
            <a:r>
              <a:rPr lang="en-US" sz="1600" b="1" dirty="0">
                <a:latin typeface="Arial" panose="020B0604020202020204" pitchFamily="34" charset="0"/>
                <a:cs typeface="Arial" panose="020B0604020202020204" pitchFamily="34" charset="0"/>
              </a:rPr>
              <a:t>vortical structures</a:t>
            </a:r>
            <a:r>
              <a:rPr lang="en-US" sz="1600" dirty="0">
                <a:latin typeface="Arial" panose="020B0604020202020204" pitchFamily="34" charset="0"/>
                <a:cs typeface="Arial" panose="020B0604020202020204" pitchFamily="34" charset="0"/>
              </a:rPr>
              <a:t> increase.</a:t>
            </a:r>
          </a:p>
          <a:p>
            <a:pPr marL="342900" indent="-342900" latinLnBrk="0">
              <a:buAutoNum type="arabicPeriod"/>
            </a:pPr>
            <a:r>
              <a:rPr lang="en-US" sz="1600" dirty="0">
                <a:latin typeface="Arial" panose="020B0604020202020204" pitchFamily="34" charset="0"/>
                <a:cs typeface="Arial" panose="020B0604020202020204" pitchFamily="34" charset="0"/>
              </a:rPr>
              <a:t>For the investigated cases, plume-to-plume interaction is signiﬁcantly promoted by ﬂash-boiling  occurrence, but  it  is not  strong enough to  cause  spray  collapse.</a:t>
            </a:r>
          </a:p>
          <a:p>
            <a:pPr marL="342900" indent="-342900" latinLnBrk="0">
              <a:buAutoNum type="arabicPeriod"/>
            </a:pPr>
            <a:r>
              <a:rPr lang="en-US" sz="1600" dirty="0">
                <a:latin typeface="Arial" panose="020B0604020202020204" pitchFamily="34" charset="0"/>
                <a:cs typeface="Arial" panose="020B0604020202020204" pitchFamily="34" charset="0"/>
              </a:rPr>
              <a:t>Adopting an elevated values of </a:t>
            </a:r>
            <a:r>
              <a:rPr lang="en-US" sz="1600" b="1" dirty="0">
                <a:latin typeface="Arial" panose="020B0604020202020204" pitchFamily="34" charset="0"/>
                <a:cs typeface="Arial" panose="020B0604020202020204" pitchFamily="34" charset="0"/>
              </a:rPr>
              <a:t>injection pressures </a:t>
            </a:r>
            <a:r>
              <a:rPr lang="en-US" sz="1600" dirty="0">
                <a:latin typeface="Arial" panose="020B0604020202020204" pitchFamily="34" charset="0"/>
                <a:cs typeface="Arial" panose="020B0604020202020204" pitchFamily="34" charset="0"/>
              </a:rPr>
              <a:t>spray-collapse is avoided, and so air/fuel  interaction is promoted as well  as ambient gas recirculation.</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3310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EA1DF91-F077-CA1B-D857-D6ED7D89D605}"/>
              </a:ext>
            </a:extLst>
          </p:cNvPr>
          <p:cNvSpPr>
            <a:spLocks noGrp="1"/>
          </p:cNvSpPr>
          <p:nvPr>
            <p:ph type="title"/>
          </p:nvPr>
        </p:nvSpPr>
        <p:spPr/>
        <p:txBody>
          <a:bodyPr/>
          <a:lstStyle/>
          <a:p>
            <a:endParaRPr lang="en-US" dirty="0"/>
          </a:p>
        </p:txBody>
      </p:sp>
      <p:sp>
        <p:nvSpPr>
          <p:cNvPr id="3" name="슬라이드 번호 개체 틀 2">
            <a:extLst>
              <a:ext uri="{FF2B5EF4-FFF2-40B4-BE49-F238E27FC236}">
                <a16:creationId xmlns:a16="http://schemas.microsoft.com/office/drawing/2014/main" id="{FE59A48F-A321-E080-7E9E-BDD54C6D3E7E}"/>
              </a:ext>
            </a:extLst>
          </p:cNvPr>
          <p:cNvSpPr>
            <a:spLocks noGrp="1"/>
          </p:cNvSpPr>
          <p:nvPr>
            <p:ph type="sldNum" sz="quarter" idx="12"/>
          </p:nvPr>
        </p:nvSpPr>
        <p:spPr/>
        <p:txBody>
          <a:bodyPr/>
          <a:lstStyle/>
          <a:p>
            <a:fld id="{DAA44CB3-8695-46AA-95D2-E38F17D3DCF4}" type="slidenum">
              <a:rPr lang="ko-KR" altLang="en-US" smtClean="0"/>
              <a:pPr/>
              <a:t>2</a:t>
            </a:fld>
            <a:endParaRPr lang="ko-KR" altLang="en-US" dirty="0"/>
          </a:p>
        </p:txBody>
      </p:sp>
      <p:sp>
        <p:nvSpPr>
          <p:cNvPr id="4" name="사각형: 둥근 모서리 3">
            <a:extLst>
              <a:ext uri="{FF2B5EF4-FFF2-40B4-BE49-F238E27FC236}">
                <a16:creationId xmlns:a16="http://schemas.microsoft.com/office/drawing/2014/main" id="{27BCD334-B510-DDCF-FDC5-9D395192EED1}"/>
              </a:ext>
            </a:extLst>
          </p:cNvPr>
          <p:cNvSpPr/>
          <p:nvPr/>
        </p:nvSpPr>
        <p:spPr>
          <a:xfrm>
            <a:off x="1776000" y="2349000"/>
            <a:ext cx="8640000" cy="216000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1. Introduction</a:t>
            </a:r>
          </a:p>
        </p:txBody>
      </p:sp>
    </p:spTree>
    <p:extLst>
      <p:ext uri="{BB962C8B-B14F-4D97-AF65-F5344CB8AC3E}">
        <p14:creationId xmlns:p14="http://schemas.microsoft.com/office/powerpoint/2010/main" val="9886502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972C8-8E4E-763B-D1D0-26005B3504DA}"/>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D7DBA144-3F52-0B0C-72D9-CA67B7839656}"/>
              </a:ext>
            </a:extLst>
          </p:cNvPr>
          <p:cNvSpPr>
            <a:spLocks noGrp="1"/>
          </p:cNvSpPr>
          <p:nvPr>
            <p:ph type="sldNum" sz="quarter" idx="12"/>
          </p:nvPr>
        </p:nvSpPr>
        <p:spPr/>
        <p:txBody>
          <a:bodyPr/>
          <a:lstStyle/>
          <a:p>
            <a:fld id="{DAA44CB3-8695-46AA-95D2-E38F17D3DCF4}" type="slidenum">
              <a:rPr lang="ko-KR" altLang="en-US" smtClean="0"/>
              <a:pPr/>
              <a:t>20</a:t>
            </a:fld>
            <a:endParaRPr lang="ko-KR" altLang="en-US" dirty="0"/>
          </a:p>
        </p:txBody>
      </p:sp>
      <p:sp>
        <p:nvSpPr>
          <p:cNvPr id="4" name="TextBox 3">
            <a:extLst>
              <a:ext uri="{FF2B5EF4-FFF2-40B4-BE49-F238E27FC236}">
                <a16:creationId xmlns:a16="http://schemas.microsoft.com/office/drawing/2014/main" id="{17CB04EF-6110-5FB5-DF0A-AD8A9E81BCFF}"/>
              </a:ext>
            </a:extLst>
          </p:cNvPr>
          <p:cNvSpPr txBox="1"/>
          <p:nvPr/>
        </p:nvSpPr>
        <p:spPr>
          <a:xfrm>
            <a:off x="2950128" y="3075057"/>
            <a:ext cx="6291743" cy="707886"/>
          </a:xfrm>
          <a:prstGeom prst="rect">
            <a:avLst/>
          </a:prstGeom>
          <a:noFill/>
        </p:spPr>
        <p:txBody>
          <a:bodyPr wrap="square" rtlCol="0" anchor="ctr">
            <a:spAutoFit/>
          </a:bodyPr>
          <a:lstStyle/>
          <a:p>
            <a:pPr algn="ctr"/>
            <a:r>
              <a:rPr lang="en-US" sz="4000" b="1" dirty="0">
                <a:gradFill flip="none" rotWithShape="1">
                  <a:gsLst>
                    <a:gs pos="0">
                      <a:srgbClr val="023997"/>
                    </a:gs>
                    <a:gs pos="50000">
                      <a:srgbClr val="017AC9"/>
                    </a:gs>
                    <a:gs pos="100000">
                      <a:srgbClr val="0091DB"/>
                    </a:gs>
                  </a:gsLst>
                  <a:lin ang="0" scaled="1"/>
                  <a:tileRect/>
                </a:gradFill>
                <a:latin typeface="Arial" panose="020B0604020202020204" pitchFamily="34" charset="0"/>
                <a:cs typeface="Arial" panose="020B0604020202020204" pitchFamily="34" charset="0"/>
              </a:rPr>
              <a:t>Thank you for listening!</a:t>
            </a:r>
          </a:p>
        </p:txBody>
      </p:sp>
    </p:spTree>
    <p:extLst>
      <p:ext uri="{BB962C8B-B14F-4D97-AF65-F5344CB8AC3E}">
        <p14:creationId xmlns:p14="http://schemas.microsoft.com/office/powerpoint/2010/main" val="19319489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98CE9D-F15C-82F5-E7DA-2E76EE59B4CC}"/>
              </a:ext>
            </a:extLst>
          </p:cNvPr>
          <p:cNvSpPr>
            <a:spLocks noGrp="1"/>
          </p:cNvSpPr>
          <p:nvPr>
            <p:ph type="title"/>
          </p:nvPr>
        </p:nvSpPr>
        <p:spPr/>
        <p:txBody>
          <a:bodyPr/>
          <a:lstStyle/>
          <a:p>
            <a:r>
              <a:rPr lang="en-US" dirty="0"/>
              <a:t>Introduction</a:t>
            </a:r>
          </a:p>
        </p:txBody>
      </p:sp>
      <p:sp>
        <p:nvSpPr>
          <p:cNvPr id="3" name="슬라이드 번호 개체 틀 2">
            <a:extLst>
              <a:ext uri="{FF2B5EF4-FFF2-40B4-BE49-F238E27FC236}">
                <a16:creationId xmlns:a16="http://schemas.microsoft.com/office/drawing/2014/main" id="{BDCADD3D-0920-67BC-FBFF-3EDD8C79CA0F}"/>
              </a:ext>
            </a:extLst>
          </p:cNvPr>
          <p:cNvSpPr>
            <a:spLocks noGrp="1"/>
          </p:cNvSpPr>
          <p:nvPr>
            <p:ph type="sldNum" sz="quarter" idx="12"/>
          </p:nvPr>
        </p:nvSpPr>
        <p:spPr/>
        <p:txBody>
          <a:bodyPr/>
          <a:lstStyle/>
          <a:p>
            <a:fld id="{DAA44CB3-8695-46AA-95D2-E38F17D3DCF4}" type="slidenum">
              <a:rPr lang="ko-KR" altLang="en-US" smtClean="0"/>
              <a:pPr/>
              <a:t>3</a:t>
            </a:fld>
            <a:endParaRPr lang="ko-KR" altLang="en-US" dirty="0"/>
          </a:p>
        </p:txBody>
      </p:sp>
      <p:pic>
        <p:nvPicPr>
          <p:cNvPr id="6" name="그림 5">
            <a:extLst>
              <a:ext uri="{FF2B5EF4-FFF2-40B4-BE49-F238E27FC236}">
                <a16:creationId xmlns:a16="http://schemas.microsoft.com/office/drawing/2014/main" id="{E591BEBC-488A-BBC3-69E4-F3692E1821D1}"/>
              </a:ext>
            </a:extLst>
          </p:cNvPr>
          <p:cNvPicPr>
            <a:picLocks noChangeAspect="1"/>
          </p:cNvPicPr>
          <p:nvPr/>
        </p:nvPicPr>
        <p:blipFill>
          <a:blip r:embed="rId3"/>
          <a:stretch>
            <a:fillRect/>
          </a:stretch>
        </p:blipFill>
        <p:spPr>
          <a:xfrm>
            <a:off x="515938" y="845322"/>
            <a:ext cx="4745581" cy="4745581"/>
          </a:xfrm>
          <a:prstGeom prst="rect">
            <a:avLst/>
          </a:prstGeom>
        </p:spPr>
      </p:pic>
      <p:pic>
        <p:nvPicPr>
          <p:cNvPr id="1032" name="Picture 8" descr="Riviera - News Content Hub - Fuel injectors hold the key to fewer emissions">
            <a:extLst>
              <a:ext uri="{FF2B5EF4-FFF2-40B4-BE49-F238E27FC236}">
                <a16:creationId xmlns:a16="http://schemas.microsoft.com/office/drawing/2014/main" id="{3B99D2E9-1F3C-4BFE-6032-13608442ED2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171" t="6689" r="16857" b="24772"/>
          <a:stretch/>
        </p:blipFill>
        <p:spPr bwMode="auto">
          <a:xfrm>
            <a:off x="5386214" y="845322"/>
            <a:ext cx="3823133" cy="2499361"/>
          </a:xfrm>
          <a:prstGeom prst="rect">
            <a:avLst/>
          </a:prstGeom>
          <a:noFill/>
          <a:extLst>
            <a:ext uri="{909E8E84-426E-40DD-AFC4-6F175D3DCCD1}">
              <a14:hiddenFill xmlns:a14="http://schemas.microsoft.com/office/drawing/2010/main">
                <a:solidFill>
                  <a:srgbClr val="FFFFFF"/>
                </a:solidFill>
              </a14:hiddenFill>
            </a:ext>
          </a:extLst>
        </p:spPr>
      </p:pic>
      <p:sp>
        <p:nvSpPr>
          <p:cNvPr id="7" name="타원 6">
            <a:extLst>
              <a:ext uri="{FF2B5EF4-FFF2-40B4-BE49-F238E27FC236}">
                <a16:creationId xmlns:a16="http://schemas.microsoft.com/office/drawing/2014/main" id="{C67832DB-FCA9-22D7-396D-CD6324ED66BA}"/>
              </a:ext>
            </a:extLst>
          </p:cNvPr>
          <p:cNvSpPr/>
          <p:nvPr/>
        </p:nvSpPr>
        <p:spPr>
          <a:xfrm>
            <a:off x="1927370" y="2238103"/>
            <a:ext cx="955168" cy="955168"/>
          </a:xfrm>
          <a:prstGeom prst="ellipse">
            <a:avLst/>
          </a:prstGeom>
          <a:noFill/>
          <a:ln w="2857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직선 화살표 연결선 8">
            <a:extLst>
              <a:ext uri="{FF2B5EF4-FFF2-40B4-BE49-F238E27FC236}">
                <a16:creationId xmlns:a16="http://schemas.microsoft.com/office/drawing/2014/main" id="{97780EDB-4BFF-2F2C-3578-51A0A2729BD8}"/>
              </a:ext>
            </a:extLst>
          </p:cNvPr>
          <p:cNvCxnSpPr>
            <a:stCxn id="7" idx="6"/>
          </p:cNvCxnSpPr>
          <p:nvPr/>
        </p:nvCxnSpPr>
        <p:spPr>
          <a:xfrm flipV="1">
            <a:off x="2882538" y="2238103"/>
            <a:ext cx="2591162" cy="47758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E7C29A4-A11B-A2E9-BE60-1A8F67A008F3}"/>
              </a:ext>
            </a:extLst>
          </p:cNvPr>
          <p:cNvSpPr txBox="1"/>
          <p:nvPr/>
        </p:nvSpPr>
        <p:spPr>
          <a:xfrm>
            <a:off x="6222004" y="1557422"/>
            <a:ext cx="2151551" cy="307777"/>
          </a:xfrm>
          <a:prstGeom prst="rect">
            <a:avLst/>
          </a:prstGeom>
          <a:noFill/>
        </p:spPr>
        <p:txBody>
          <a:bodyPr wrap="none" rtlCol="0">
            <a:spAutoFit/>
          </a:bodyPr>
          <a:lstStyle/>
          <a:p>
            <a:r>
              <a:rPr lang="en-US" sz="1400" b="1" dirty="0">
                <a:solidFill>
                  <a:srgbClr val="FF0000"/>
                </a:solidFill>
                <a:latin typeface="Arial" panose="020B0604020202020204" pitchFamily="34" charset="0"/>
                <a:cs typeface="Arial" panose="020B0604020202020204" pitchFamily="34" charset="0"/>
              </a:rPr>
              <a:t>high injection pressure</a:t>
            </a:r>
          </a:p>
        </p:txBody>
      </p:sp>
      <p:cxnSp>
        <p:nvCxnSpPr>
          <p:cNvPr id="12" name="직선 화살표 연결선 11">
            <a:extLst>
              <a:ext uri="{FF2B5EF4-FFF2-40B4-BE49-F238E27FC236}">
                <a16:creationId xmlns:a16="http://schemas.microsoft.com/office/drawing/2014/main" id="{818B7A5D-7EC1-DD28-BDEA-48884DDC8D94}"/>
              </a:ext>
            </a:extLst>
          </p:cNvPr>
          <p:cNvCxnSpPr>
            <a:cxnSpLocks/>
          </p:cNvCxnSpPr>
          <p:nvPr/>
        </p:nvCxnSpPr>
        <p:spPr>
          <a:xfrm flipV="1">
            <a:off x="7332617" y="2042348"/>
            <a:ext cx="1150065" cy="37863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Experimental study on flash-boiling spray structure of multi-hole gasoline  direct injection injector in a constant volume chamber - Jian Wu, Jiakun  Du, Hong Chen, Yuhuai Li, Wenfeng Zhan, Guangquan Wu, Lin Ye,">
            <a:extLst>
              <a:ext uri="{FF2B5EF4-FFF2-40B4-BE49-F238E27FC236}">
                <a16:creationId xmlns:a16="http://schemas.microsoft.com/office/drawing/2014/main" id="{9C208F23-7748-F22C-4EE1-5367EF338AC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4823" b="14609"/>
          <a:stretch/>
        </p:blipFill>
        <p:spPr bwMode="auto">
          <a:xfrm rot="16200000" flipH="1">
            <a:off x="8019049" y="1343539"/>
            <a:ext cx="1850401" cy="521625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918E600-30E5-7973-7040-5DBD581378F3}"/>
              </a:ext>
            </a:extLst>
          </p:cNvPr>
          <p:cNvSpPr txBox="1"/>
          <p:nvPr/>
        </p:nvSpPr>
        <p:spPr>
          <a:xfrm>
            <a:off x="7032934" y="4507533"/>
            <a:ext cx="809837"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cold jet</a:t>
            </a:r>
          </a:p>
        </p:txBody>
      </p:sp>
      <p:sp>
        <p:nvSpPr>
          <p:cNvPr id="16" name="TextBox 15">
            <a:extLst>
              <a:ext uri="{FF2B5EF4-FFF2-40B4-BE49-F238E27FC236}">
                <a16:creationId xmlns:a16="http://schemas.microsoft.com/office/drawing/2014/main" id="{81D5C20B-82B3-9B0D-34B7-C9F15317B49A}"/>
              </a:ext>
            </a:extLst>
          </p:cNvPr>
          <p:cNvSpPr txBox="1"/>
          <p:nvPr/>
        </p:nvSpPr>
        <p:spPr>
          <a:xfrm>
            <a:off x="10313991" y="4507533"/>
            <a:ext cx="1236236"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flash boiling</a:t>
            </a:r>
          </a:p>
        </p:txBody>
      </p:sp>
      <p:pic>
        <p:nvPicPr>
          <p:cNvPr id="1036" name="Picture 12" descr="Diagram of flash boiling as a three-step process. | Download Scientific  Diagram">
            <a:extLst>
              <a:ext uri="{FF2B5EF4-FFF2-40B4-BE49-F238E27FC236}">
                <a16:creationId xmlns:a16="http://schemas.microsoft.com/office/drawing/2014/main" id="{1AEDF7E8-05BF-F86F-0DAF-6EBE1CEE87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38289" y="4961574"/>
            <a:ext cx="3870531" cy="1243123"/>
          </a:xfrm>
          <a:prstGeom prst="rect">
            <a:avLst/>
          </a:prstGeom>
          <a:noFill/>
          <a:extLst>
            <a:ext uri="{909E8E84-426E-40DD-AFC4-6F175D3DCCD1}">
              <a14:hiddenFill xmlns:a14="http://schemas.microsoft.com/office/drawing/2010/main">
                <a:solidFill>
                  <a:srgbClr val="FFFFFF"/>
                </a:solidFill>
              </a14:hiddenFill>
            </a:ext>
          </a:extLst>
        </p:spPr>
      </p:pic>
      <p:sp>
        <p:nvSpPr>
          <p:cNvPr id="17" name="타원 16">
            <a:extLst>
              <a:ext uri="{FF2B5EF4-FFF2-40B4-BE49-F238E27FC236}">
                <a16:creationId xmlns:a16="http://schemas.microsoft.com/office/drawing/2014/main" id="{CD11725E-8CF9-EDCE-89F9-788400DF6A4B}"/>
              </a:ext>
            </a:extLst>
          </p:cNvPr>
          <p:cNvSpPr/>
          <p:nvPr/>
        </p:nvSpPr>
        <p:spPr>
          <a:xfrm>
            <a:off x="10313991" y="3870664"/>
            <a:ext cx="348089" cy="348089"/>
          </a:xfrm>
          <a:prstGeom prst="ellipse">
            <a:avLst/>
          </a:prstGeom>
          <a:noFill/>
          <a:ln w="1905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직선 화살표 연결선 18">
            <a:extLst>
              <a:ext uri="{FF2B5EF4-FFF2-40B4-BE49-F238E27FC236}">
                <a16:creationId xmlns:a16="http://schemas.microsoft.com/office/drawing/2014/main" id="{AC2DEAC4-C6EB-23C5-4572-30413CB60FB1}"/>
              </a:ext>
            </a:extLst>
          </p:cNvPr>
          <p:cNvCxnSpPr>
            <a:stCxn id="17" idx="3"/>
          </p:cNvCxnSpPr>
          <p:nvPr/>
        </p:nvCxnSpPr>
        <p:spPr>
          <a:xfrm flipH="1">
            <a:off x="9729925" y="4167777"/>
            <a:ext cx="635042" cy="77603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7A1C719A-E5FA-783A-CA76-4AC775F5AC07}"/>
              </a:ext>
            </a:extLst>
          </p:cNvPr>
          <p:cNvCxnSpPr/>
          <p:nvPr/>
        </p:nvCxnSpPr>
        <p:spPr>
          <a:xfrm flipH="1" flipV="1">
            <a:off x="10313991" y="2601157"/>
            <a:ext cx="348089" cy="7435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9C4E170-3CCD-315D-5D82-FAB095D76034}"/>
              </a:ext>
            </a:extLst>
          </p:cNvPr>
          <p:cNvSpPr txBox="1"/>
          <p:nvPr/>
        </p:nvSpPr>
        <p:spPr>
          <a:xfrm>
            <a:off x="8698736" y="2282483"/>
            <a:ext cx="3493264" cy="276999"/>
          </a:xfrm>
          <a:prstGeom prst="rect">
            <a:avLst/>
          </a:prstGeom>
          <a:noFill/>
        </p:spPr>
        <p:txBody>
          <a:bodyPr wrap="none" rtlCol="0">
            <a:spAutoFit/>
          </a:bodyPr>
          <a:lstStyle/>
          <a:p>
            <a:r>
              <a:rPr lang="en-US" sz="1200" b="1" dirty="0">
                <a:solidFill>
                  <a:srgbClr val="FF0000"/>
                </a:solidFill>
                <a:latin typeface="Arial" panose="020B0604020202020204" pitchFamily="34" charset="0"/>
                <a:cs typeface="Arial" panose="020B0604020202020204" pitchFamily="34" charset="0"/>
              </a:rPr>
              <a:t>aerodynamic breakup + effervescent breakup</a:t>
            </a:r>
          </a:p>
        </p:txBody>
      </p:sp>
    </p:spTree>
    <p:extLst>
      <p:ext uri="{BB962C8B-B14F-4D97-AF65-F5344CB8AC3E}">
        <p14:creationId xmlns:p14="http://schemas.microsoft.com/office/powerpoint/2010/main" val="615341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98CE9D-F15C-82F5-E7DA-2E76EE59B4CC}"/>
              </a:ext>
            </a:extLst>
          </p:cNvPr>
          <p:cNvSpPr>
            <a:spLocks noGrp="1"/>
          </p:cNvSpPr>
          <p:nvPr>
            <p:ph type="title"/>
          </p:nvPr>
        </p:nvSpPr>
        <p:spPr/>
        <p:txBody>
          <a:bodyPr/>
          <a:lstStyle/>
          <a:p>
            <a:r>
              <a:rPr lang="en-US" dirty="0"/>
              <a:t>Introduction</a:t>
            </a:r>
          </a:p>
        </p:txBody>
      </p:sp>
      <p:sp>
        <p:nvSpPr>
          <p:cNvPr id="3" name="슬라이드 번호 개체 틀 2">
            <a:extLst>
              <a:ext uri="{FF2B5EF4-FFF2-40B4-BE49-F238E27FC236}">
                <a16:creationId xmlns:a16="http://schemas.microsoft.com/office/drawing/2014/main" id="{BDCADD3D-0920-67BC-FBFF-3EDD8C79CA0F}"/>
              </a:ext>
            </a:extLst>
          </p:cNvPr>
          <p:cNvSpPr>
            <a:spLocks noGrp="1"/>
          </p:cNvSpPr>
          <p:nvPr>
            <p:ph type="sldNum" sz="quarter" idx="12"/>
          </p:nvPr>
        </p:nvSpPr>
        <p:spPr/>
        <p:txBody>
          <a:bodyPr/>
          <a:lstStyle/>
          <a:p>
            <a:fld id="{DAA44CB3-8695-46AA-95D2-E38F17D3DCF4}" type="slidenum">
              <a:rPr lang="ko-KR" altLang="en-US" smtClean="0"/>
              <a:pPr/>
              <a:t>4</a:t>
            </a:fld>
            <a:endParaRPr lang="ko-KR" altLang="en-US" dirty="0"/>
          </a:p>
        </p:txBody>
      </p:sp>
      <p:sp>
        <p:nvSpPr>
          <p:cNvPr id="4" name="TextBox 3">
            <a:extLst>
              <a:ext uri="{FF2B5EF4-FFF2-40B4-BE49-F238E27FC236}">
                <a16:creationId xmlns:a16="http://schemas.microsoft.com/office/drawing/2014/main" id="{6AE31EA5-5BCB-A681-7788-001CAE94B81E}"/>
              </a:ext>
            </a:extLst>
          </p:cNvPr>
          <p:cNvSpPr txBox="1"/>
          <p:nvPr/>
        </p:nvSpPr>
        <p:spPr>
          <a:xfrm>
            <a:off x="524816" y="1278386"/>
            <a:ext cx="11151247" cy="2262671"/>
          </a:xfrm>
          <a:prstGeom prst="rect">
            <a:avLst/>
          </a:prstGeom>
          <a:noFill/>
        </p:spPr>
        <p:txBody>
          <a:bodyPr wrap="square" rtlCol="0">
            <a:spAutoFit/>
          </a:bodyPr>
          <a:lstStyle/>
          <a:p>
            <a:pPr marL="285750" indent="-285750" latinLnBrk="0">
              <a:lnSpc>
                <a:spcPct val="150000"/>
              </a:lnSpc>
              <a:buFont typeface="Arial" panose="020B0604020202020204" pitchFamily="34" charset="0"/>
              <a:buChar char="•"/>
            </a:pPr>
            <a:r>
              <a:rPr lang="en-US" sz="1600" dirty="0">
                <a:latin typeface="Arial" panose="020B0604020202020204" pitchFamily="34" charset="0"/>
                <a:cs typeface="Arial" panose="020B0604020202020204" pitchFamily="34" charset="0"/>
              </a:rPr>
              <a:t>This paper focuses on the investigation of high-pressure liquid sprays in both non-evaporative and flash boiling conditions performed with experimental and numerical methods.</a:t>
            </a:r>
          </a:p>
          <a:p>
            <a:pPr marL="285750" indent="-285750" latinLnBrk="0">
              <a:lnSpc>
                <a:spcPct val="150000"/>
              </a:lnSpc>
              <a:buFont typeface="Arial" panose="020B0604020202020204" pitchFamily="34" charset="0"/>
              <a:buChar char="•"/>
            </a:pPr>
            <a:r>
              <a:rPr lang="en-US" sz="1600" dirty="0">
                <a:latin typeface="Arial" panose="020B0604020202020204" pitchFamily="34" charset="0"/>
                <a:cs typeface="Arial" panose="020B0604020202020204" pitchFamily="34" charset="0"/>
              </a:rPr>
              <a:t>The performance of the developed effervescent breakup model in simulating the behavior of high-pressure spray under flash boiling conditions was assessed.</a:t>
            </a:r>
          </a:p>
          <a:p>
            <a:pPr marL="285750" indent="-285750" latinLnBrk="0">
              <a:lnSpc>
                <a:spcPct val="150000"/>
              </a:lnSpc>
              <a:buFont typeface="Arial" panose="020B0604020202020204" pitchFamily="34" charset="0"/>
              <a:buChar char="•"/>
            </a:pPr>
            <a:r>
              <a:rPr lang="en-US" sz="1600" dirty="0">
                <a:latin typeface="Arial" panose="020B0604020202020204" pitchFamily="34" charset="0"/>
                <a:cs typeface="Arial" panose="020B0604020202020204" pitchFamily="34" charset="0"/>
              </a:rPr>
              <a:t>The discussed CFD methodology was validated using the experimental images obtained using nonintrusive techniques.</a:t>
            </a:r>
          </a:p>
        </p:txBody>
      </p:sp>
    </p:spTree>
    <p:extLst>
      <p:ext uri="{BB962C8B-B14F-4D97-AF65-F5344CB8AC3E}">
        <p14:creationId xmlns:p14="http://schemas.microsoft.com/office/powerpoint/2010/main" val="1011476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6E9390-F328-879A-5F87-37DD4F80982B}"/>
              </a:ext>
            </a:extLst>
          </p:cNvPr>
          <p:cNvSpPr>
            <a:spLocks noGrp="1"/>
          </p:cNvSpPr>
          <p:nvPr>
            <p:ph type="title"/>
          </p:nvPr>
        </p:nvSpPr>
        <p:spPr/>
        <p:txBody>
          <a:bodyPr/>
          <a:lstStyle/>
          <a:p>
            <a:endParaRPr lang="en-US" dirty="0"/>
          </a:p>
        </p:txBody>
      </p:sp>
      <p:sp>
        <p:nvSpPr>
          <p:cNvPr id="3" name="슬라이드 번호 개체 틀 2">
            <a:extLst>
              <a:ext uri="{FF2B5EF4-FFF2-40B4-BE49-F238E27FC236}">
                <a16:creationId xmlns:a16="http://schemas.microsoft.com/office/drawing/2014/main" id="{1F09485B-C0D6-7A12-D370-CD6FDA18511B}"/>
              </a:ext>
            </a:extLst>
          </p:cNvPr>
          <p:cNvSpPr>
            <a:spLocks noGrp="1"/>
          </p:cNvSpPr>
          <p:nvPr>
            <p:ph type="sldNum" sz="quarter" idx="12"/>
          </p:nvPr>
        </p:nvSpPr>
        <p:spPr/>
        <p:txBody>
          <a:bodyPr/>
          <a:lstStyle/>
          <a:p>
            <a:fld id="{DAA44CB3-8695-46AA-95D2-E38F17D3DCF4}" type="slidenum">
              <a:rPr lang="ko-KR" altLang="en-US" smtClean="0"/>
              <a:pPr/>
              <a:t>5</a:t>
            </a:fld>
            <a:endParaRPr lang="ko-KR" altLang="en-US" dirty="0"/>
          </a:p>
        </p:txBody>
      </p:sp>
      <p:sp>
        <p:nvSpPr>
          <p:cNvPr id="5" name="사각형: 둥근 모서리 4">
            <a:extLst>
              <a:ext uri="{FF2B5EF4-FFF2-40B4-BE49-F238E27FC236}">
                <a16:creationId xmlns:a16="http://schemas.microsoft.com/office/drawing/2014/main" id="{174F4D8C-BA82-A8AF-0052-C2BBEF241BFF}"/>
              </a:ext>
            </a:extLst>
          </p:cNvPr>
          <p:cNvSpPr/>
          <p:nvPr/>
        </p:nvSpPr>
        <p:spPr>
          <a:xfrm>
            <a:off x="1776000" y="2349000"/>
            <a:ext cx="8640000" cy="216000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2. Research Methodology</a:t>
            </a:r>
          </a:p>
        </p:txBody>
      </p:sp>
    </p:spTree>
    <p:extLst>
      <p:ext uri="{BB962C8B-B14F-4D97-AF65-F5344CB8AC3E}">
        <p14:creationId xmlns:p14="http://schemas.microsoft.com/office/powerpoint/2010/main" val="4233455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52B581-9D58-5FFB-43D5-0B8F516AD494}"/>
              </a:ext>
            </a:extLst>
          </p:cNvPr>
          <p:cNvSpPr>
            <a:spLocks noGrp="1"/>
          </p:cNvSpPr>
          <p:nvPr>
            <p:ph type="title"/>
          </p:nvPr>
        </p:nvSpPr>
        <p:spPr/>
        <p:txBody>
          <a:bodyPr/>
          <a:lstStyle/>
          <a:p>
            <a:r>
              <a:rPr lang="en-US" dirty="0"/>
              <a:t>Experimental and numerical conditions</a:t>
            </a:r>
          </a:p>
        </p:txBody>
      </p:sp>
      <p:sp>
        <p:nvSpPr>
          <p:cNvPr id="3" name="슬라이드 번호 개체 틀 2">
            <a:extLst>
              <a:ext uri="{FF2B5EF4-FFF2-40B4-BE49-F238E27FC236}">
                <a16:creationId xmlns:a16="http://schemas.microsoft.com/office/drawing/2014/main" id="{3AA2B4FB-B440-F374-9A85-7A43213FEFE9}"/>
              </a:ext>
            </a:extLst>
          </p:cNvPr>
          <p:cNvSpPr>
            <a:spLocks noGrp="1"/>
          </p:cNvSpPr>
          <p:nvPr>
            <p:ph type="sldNum" sz="quarter" idx="12"/>
          </p:nvPr>
        </p:nvSpPr>
        <p:spPr/>
        <p:txBody>
          <a:bodyPr/>
          <a:lstStyle/>
          <a:p>
            <a:fld id="{DAA44CB3-8695-46AA-95D2-E38F17D3DCF4}" type="slidenum">
              <a:rPr lang="ko-KR" altLang="en-US" smtClean="0"/>
              <a:pPr/>
              <a:t>6</a:t>
            </a:fld>
            <a:endParaRPr lang="ko-KR" altLang="en-US" dirty="0"/>
          </a:p>
        </p:txBody>
      </p:sp>
      <p:pic>
        <p:nvPicPr>
          <p:cNvPr id="2050" name="Picture 2" descr="Investigated nozzle geometries. (a) valvecovering orifice (VCO) and (b)...  | Download Scientific Diagram">
            <a:extLst>
              <a:ext uri="{FF2B5EF4-FFF2-40B4-BE49-F238E27FC236}">
                <a16:creationId xmlns:a16="http://schemas.microsoft.com/office/drawing/2014/main" id="{95F5DBFF-782F-4A31-C794-9C626BED01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9443" y="3035403"/>
            <a:ext cx="1820923" cy="205685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표 3">
            <a:extLst>
              <a:ext uri="{FF2B5EF4-FFF2-40B4-BE49-F238E27FC236}">
                <a16:creationId xmlns:a16="http://schemas.microsoft.com/office/drawing/2014/main" id="{4387C767-697C-EEF2-2B81-07D547C1F892}"/>
              </a:ext>
            </a:extLst>
          </p:cNvPr>
          <p:cNvGraphicFramePr>
            <a:graphicFrameLocks noGrp="1"/>
          </p:cNvGraphicFramePr>
          <p:nvPr>
            <p:extLst>
              <p:ext uri="{D42A27DB-BD31-4B8C-83A1-F6EECF244321}">
                <p14:modId xmlns:p14="http://schemas.microsoft.com/office/powerpoint/2010/main" val="1833220627"/>
              </p:ext>
            </p:extLst>
          </p:nvPr>
        </p:nvGraphicFramePr>
        <p:xfrm>
          <a:off x="342538" y="965370"/>
          <a:ext cx="4569098" cy="3566160"/>
        </p:xfrm>
        <a:graphic>
          <a:graphicData uri="http://schemas.openxmlformats.org/drawingml/2006/table">
            <a:tbl>
              <a:tblPr firstRow="1" bandRow="1">
                <a:tableStyleId>{2D5ABB26-0587-4C30-8999-92F81FD0307C}</a:tableStyleId>
              </a:tblPr>
              <a:tblGrid>
                <a:gridCol w="1911867">
                  <a:extLst>
                    <a:ext uri="{9D8B030D-6E8A-4147-A177-3AD203B41FA5}">
                      <a16:colId xmlns:a16="http://schemas.microsoft.com/office/drawing/2014/main" val="2661172180"/>
                    </a:ext>
                  </a:extLst>
                </a:gridCol>
                <a:gridCol w="2657231">
                  <a:extLst>
                    <a:ext uri="{9D8B030D-6E8A-4147-A177-3AD203B41FA5}">
                      <a16:colId xmlns:a16="http://schemas.microsoft.com/office/drawing/2014/main" val="4144433692"/>
                    </a:ext>
                  </a:extLst>
                </a:gridCol>
              </a:tblGrid>
              <a:tr h="254712">
                <a:tc gridSpan="2">
                  <a:txBody>
                    <a:bodyPr/>
                    <a:lstStyle/>
                    <a:p>
                      <a:r>
                        <a:rPr lang="en-US" sz="1400" dirty="0">
                          <a:latin typeface="Arial" panose="020B0604020202020204" pitchFamily="34" charset="0"/>
                          <a:cs typeface="Arial" panose="020B0604020202020204" pitchFamily="34" charset="0"/>
                        </a:rPr>
                        <a:t>Principal features of the GDI injector</a:t>
                      </a:r>
                    </a:p>
                  </a:txBody>
                  <a:tcPr anchor="ctr">
                    <a:lnB w="12700" cap="flat" cmpd="sng" algn="ctr">
                      <a:solidFill>
                        <a:schemeClr val="tx1"/>
                      </a:solidFill>
                      <a:prstDash val="solid"/>
                      <a:round/>
                      <a:headEnd type="none" w="med" len="med"/>
                      <a:tailEnd type="none" w="med" len="med"/>
                    </a:lnB>
                  </a:tcPr>
                </a:tc>
                <a:tc hMerge="1">
                  <a:txBody>
                    <a:bodyPr/>
                    <a:lstStyle/>
                    <a:p>
                      <a:endParaRPr lang="en-US" dirty="0"/>
                    </a:p>
                  </a:txBody>
                  <a:tcPr/>
                </a:tc>
                <a:extLst>
                  <a:ext uri="{0D108BD9-81ED-4DB2-BD59-A6C34878D82A}">
                    <a16:rowId xmlns:a16="http://schemas.microsoft.com/office/drawing/2014/main" val="199174203"/>
                  </a:ext>
                </a:extLst>
              </a:tr>
              <a:tr h="254712">
                <a:tc>
                  <a:txBody>
                    <a:bodyPr/>
                    <a:lstStyle/>
                    <a:p>
                      <a:r>
                        <a:rPr lang="en-US" sz="1400" dirty="0">
                          <a:latin typeface="Arial" panose="020B0604020202020204" pitchFamily="34" charset="0"/>
                          <a:cs typeface="Arial" panose="020B0604020202020204" pitchFamily="34" charset="0"/>
                        </a:rPr>
                        <a:t>Spray shape</a:t>
                      </a:r>
                    </a:p>
                  </a:txBody>
                  <a:tcPr anchor="ctr">
                    <a:lnT w="12700" cap="flat" cmpd="sng" algn="ctr">
                      <a:solidFill>
                        <a:schemeClr val="tx1"/>
                      </a:solidFill>
                      <a:prstDash val="solid"/>
                      <a:round/>
                      <a:headEnd type="none" w="med" len="med"/>
                      <a:tailEnd type="none" w="med" len="med"/>
                    </a:lnT>
                  </a:tcPr>
                </a:tc>
                <a:tc>
                  <a:txBody>
                    <a:bodyPr/>
                    <a:lstStyle/>
                    <a:p>
                      <a:pPr algn="ctr"/>
                      <a:r>
                        <a:rPr lang="en-US" sz="1400" dirty="0">
                          <a:latin typeface="Arial" panose="020B0604020202020204" pitchFamily="34" charset="0"/>
                          <a:cs typeface="Arial" panose="020B0604020202020204" pitchFamily="34" charset="0"/>
                        </a:rPr>
                        <a:t>Circular</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165208449"/>
                  </a:ext>
                </a:extLst>
              </a:tr>
              <a:tr h="254712">
                <a:tc>
                  <a:txBody>
                    <a:bodyPr/>
                    <a:lstStyle/>
                    <a:p>
                      <a:r>
                        <a:rPr lang="en-US" sz="1400" dirty="0">
                          <a:latin typeface="Arial" panose="020B0604020202020204" pitchFamily="34" charset="0"/>
                          <a:cs typeface="Arial" panose="020B0604020202020204" pitchFamily="34" charset="0"/>
                        </a:rPr>
                        <a:t>Nozzle type</a:t>
                      </a:r>
                    </a:p>
                  </a:txBody>
                  <a:tcPr anchor="ctr"/>
                </a:tc>
                <a:tc>
                  <a:txBody>
                    <a:bodyPr/>
                    <a:lstStyle/>
                    <a:p>
                      <a:pPr algn="ctr"/>
                      <a:r>
                        <a:rPr lang="en-US" sz="1400" dirty="0">
                          <a:latin typeface="Arial" panose="020B0604020202020204" pitchFamily="34" charset="0"/>
                          <a:cs typeface="Arial" panose="020B0604020202020204" pitchFamily="34" charset="0"/>
                        </a:rPr>
                        <a:t>VCO (valve-covered orifice)</a:t>
                      </a:r>
                    </a:p>
                  </a:txBody>
                  <a:tcPr anchor="ctr"/>
                </a:tc>
                <a:extLst>
                  <a:ext uri="{0D108BD9-81ED-4DB2-BD59-A6C34878D82A}">
                    <a16:rowId xmlns:a16="http://schemas.microsoft.com/office/drawing/2014/main" val="1637184058"/>
                  </a:ext>
                </a:extLst>
              </a:tr>
              <a:tr h="254712">
                <a:tc>
                  <a:txBody>
                    <a:bodyPr/>
                    <a:lstStyle/>
                    <a:p>
                      <a:r>
                        <a:rPr lang="en-US" sz="1400" dirty="0">
                          <a:latin typeface="Arial" panose="020B0604020202020204" pitchFamily="34" charset="0"/>
                          <a:cs typeface="Arial" panose="020B0604020202020204" pitchFamily="34" charset="0"/>
                        </a:rPr>
                        <a:t>Nozzle shape</a:t>
                      </a:r>
                    </a:p>
                  </a:txBody>
                  <a:tcPr anchor="ctr"/>
                </a:tc>
                <a:tc>
                  <a:txBody>
                    <a:bodyPr/>
                    <a:lstStyle/>
                    <a:p>
                      <a:pPr algn="ctr"/>
                      <a:r>
                        <a:rPr lang="en-US" sz="1400" dirty="0">
                          <a:latin typeface="Arial" panose="020B0604020202020204" pitchFamily="34" charset="0"/>
                          <a:cs typeface="Arial" panose="020B0604020202020204" pitchFamily="34" charset="0"/>
                        </a:rPr>
                        <a:t>Stepped-hole</a:t>
                      </a:r>
                    </a:p>
                  </a:txBody>
                  <a:tcPr anchor="ctr"/>
                </a:tc>
                <a:extLst>
                  <a:ext uri="{0D108BD9-81ED-4DB2-BD59-A6C34878D82A}">
                    <a16:rowId xmlns:a16="http://schemas.microsoft.com/office/drawing/2014/main" val="1606826180"/>
                  </a:ext>
                </a:extLst>
              </a:tr>
              <a:tr h="254712">
                <a:tc>
                  <a:txBody>
                    <a:bodyPr/>
                    <a:lstStyle/>
                    <a:p>
                      <a:r>
                        <a:rPr lang="en-US" sz="1400" dirty="0">
                          <a:latin typeface="Arial" panose="020B0604020202020204" pitchFamily="34" charset="0"/>
                          <a:cs typeface="Arial" panose="020B0604020202020204" pitchFamily="34" charset="0"/>
                        </a:rPr>
                        <a:t>Orifice length</a:t>
                      </a:r>
                    </a:p>
                  </a:txBody>
                  <a:tcPr anchor="ctr"/>
                </a:tc>
                <a:tc>
                  <a:txBody>
                    <a:bodyPr/>
                    <a:lstStyle/>
                    <a:p>
                      <a:pPr algn="ctr"/>
                      <a:r>
                        <a:rPr lang="en-US" sz="1400" dirty="0">
                          <a:latin typeface="Arial" panose="020B0604020202020204" pitchFamily="34" charset="0"/>
                          <a:cs typeface="Arial" panose="020B0604020202020204" pitchFamily="34" charset="0"/>
                        </a:rPr>
                        <a:t>700 </a:t>
                      </a:r>
                      <a:r>
                        <a:rPr lang="en-US" altLang="ko-KR" sz="1400" dirty="0" err="1">
                          <a:latin typeface="Arial" panose="020B0604020202020204" pitchFamily="34" charset="0"/>
                          <a:cs typeface="Arial" panose="020B0604020202020204" pitchFamily="34" charset="0"/>
                        </a:rPr>
                        <a:t>μm</a:t>
                      </a:r>
                      <a:endParaRPr 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870145620"/>
                  </a:ext>
                </a:extLst>
              </a:tr>
              <a:tr h="254712">
                <a:tc>
                  <a:txBody>
                    <a:bodyPr/>
                    <a:lstStyle/>
                    <a:p>
                      <a:r>
                        <a:rPr lang="en-US" sz="1400" dirty="0">
                          <a:latin typeface="Arial" panose="020B0604020202020204" pitchFamily="34" charset="0"/>
                          <a:cs typeface="Arial" panose="020B0604020202020204" pitchFamily="34" charset="0"/>
                        </a:rPr>
                        <a:t>Orifice diameter</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400" dirty="0">
                          <a:latin typeface="Arial" panose="020B0604020202020204" pitchFamily="34" charset="0"/>
                          <a:cs typeface="Arial" panose="020B0604020202020204" pitchFamily="34" charset="0"/>
                        </a:rPr>
                        <a:t>100 </a:t>
                      </a:r>
                      <a:r>
                        <a:rPr lang="en-US" altLang="ko-KR" sz="1400" dirty="0" err="1">
                          <a:latin typeface="Arial" panose="020B0604020202020204" pitchFamily="34" charset="0"/>
                          <a:cs typeface="Arial" panose="020B0604020202020204" pitchFamily="34" charset="0"/>
                        </a:rPr>
                        <a:t>μm</a:t>
                      </a:r>
                      <a:endParaRPr 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75749972"/>
                  </a:ext>
                </a:extLst>
              </a:tr>
              <a:tr h="254712">
                <a:tc>
                  <a:txBody>
                    <a:bodyPr/>
                    <a:lstStyle/>
                    <a:p>
                      <a:r>
                        <a:rPr lang="en-US" sz="1400" dirty="0">
                          <a:latin typeface="Arial" panose="020B0604020202020204" pitchFamily="34" charset="0"/>
                          <a:cs typeface="Arial" panose="020B0604020202020204" pitchFamily="34" charset="0"/>
                        </a:rPr>
                        <a:t>L/D ratio</a:t>
                      </a:r>
                    </a:p>
                  </a:txBody>
                  <a:tcPr anchor="ctr"/>
                </a:tc>
                <a:tc>
                  <a:txBody>
                    <a:bodyPr/>
                    <a:lstStyle/>
                    <a:p>
                      <a:pPr algn="ctr"/>
                      <a:r>
                        <a:rPr lang="en-US" sz="1400" dirty="0">
                          <a:latin typeface="Arial" panose="020B0604020202020204" pitchFamily="34" charset="0"/>
                          <a:cs typeface="Arial" panose="020B0604020202020204" pitchFamily="34" charset="0"/>
                        </a:rPr>
                        <a:t>7</a:t>
                      </a:r>
                    </a:p>
                  </a:txBody>
                  <a:tcPr anchor="ctr"/>
                </a:tc>
                <a:extLst>
                  <a:ext uri="{0D108BD9-81ED-4DB2-BD59-A6C34878D82A}">
                    <a16:rowId xmlns:a16="http://schemas.microsoft.com/office/drawing/2014/main" val="3113492636"/>
                  </a:ext>
                </a:extLst>
              </a:tr>
              <a:tr h="254712">
                <a:tc>
                  <a:txBody>
                    <a:bodyPr/>
                    <a:lstStyle/>
                    <a:p>
                      <a:r>
                        <a:rPr lang="en-US" sz="1400" dirty="0">
                          <a:latin typeface="Arial" panose="020B0604020202020204" pitchFamily="34" charset="0"/>
                          <a:cs typeface="Arial" panose="020B0604020202020204" pitchFamily="34" charset="0"/>
                        </a:rPr>
                        <a:t>Orifice drill angle</a:t>
                      </a:r>
                    </a:p>
                  </a:txBody>
                  <a:tcPr anchor="ctr"/>
                </a:tc>
                <a:tc>
                  <a:txBody>
                    <a:bodyPr/>
                    <a:lstStyle/>
                    <a:p>
                      <a:pPr algn="ctr"/>
                      <a:r>
                        <a:rPr lang="en-US" sz="1400" dirty="0">
                          <a:latin typeface="Arial" panose="020B0604020202020204" pitchFamily="34" charset="0"/>
                          <a:cs typeface="Arial" panose="020B0604020202020204" pitchFamily="34" charset="0"/>
                        </a:rPr>
                        <a:t>35.5</a:t>
                      </a:r>
                      <a:r>
                        <a:rPr lang="en-US" sz="1400" baseline="30000" dirty="0">
                          <a:latin typeface="Arial" panose="020B0604020202020204" pitchFamily="34" charset="0"/>
                          <a:cs typeface="Arial" panose="020B0604020202020204" pitchFamily="34" charset="0"/>
                        </a:rPr>
                        <a:t>o </a:t>
                      </a:r>
                      <a:r>
                        <a:rPr lang="en-US" sz="1400" baseline="0" dirty="0">
                          <a:latin typeface="Arial" panose="020B0604020202020204" pitchFamily="34" charset="0"/>
                          <a:cs typeface="Arial" panose="020B0604020202020204" pitchFamily="34" charset="0"/>
                        </a:rPr>
                        <a:t>/ 45</a:t>
                      </a:r>
                      <a:r>
                        <a:rPr lang="en-US" sz="1400" baseline="30000" dirty="0">
                          <a:latin typeface="Arial" panose="020B0604020202020204" pitchFamily="34" charset="0"/>
                          <a:cs typeface="Arial" panose="020B0604020202020204" pitchFamily="34" charset="0"/>
                        </a:rPr>
                        <a:t>o</a:t>
                      </a:r>
                      <a:endParaRPr 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05031186"/>
                  </a:ext>
                </a:extLst>
              </a:tr>
              <a:tr h="254712">
                <a:tc>
                  <a:txBody>
                    <a:bodyPr/>
                    <a:lstStyle/>
                    <a:p>
                      <a:r>
                        <a:rPr lang="en-US" sz="1400" dirty="0">
                          <a:latin typeface="Arial" panose="020B0604020202020204" pitchFamily="34" charset="0"/>
                          <a:cs typeface="Arial" panose="020B0604020202020204" pitchFamily="34" charset="0"/>
                        </a:rPr>
                        <a:t>Full outer angle</a:t>
                      </a:r>
                    </a:p>
                  </a:txBody>
                  <a:tcPr anchor="ctr"/>
                </a:tc>
                <a:tc>
                  <a:txBody>
                    <a:bodyPr/>
                    <a:lstStyle/>
                    <a:p>
                      <a:pPr algn="ctr"/>
                      <a:r>
                        <a:rPr lang="en-US" sz="1400" dirty="0">
                          <a:latin typeface="Arial" panose="020B0604020202020204" pitchFamily="34" charset="0"/>
                          <a:cs typeface="Arial" panose="020B0604020202020204" pitchFamily="34" charset="0"/>
                        </a:rPr>
                        <a:t>90</a:t>
                      </a:r>
                      <a:r>
                        <a:rPr lang="en-US" sz="1400" baseline="30000" dirty="0">
                          <a:latin typeface="Arial" panose="020B0604020202020204" pitchFamily="34" charset="0"/>
                          <a:cs typeface="Arial" panose="020B0604020202020204" pitchFamily="34" charset="0"/>
                        </a:rPr>
                        <a:t>o</a:t>
                      </a:r>
                      <a:endParaRPr 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50044551"/>
                  </a:ext>
                </a:extLst>
              </a:tr>
              <a:tr h="254712">
                <a:tc>
                  <a:txBody>
                    <a:bodyPr/>
                    <a:lstStyle/>
                    <a:p>
                      <a:r>
                        <a:rPr lang="en-US" sz="1400" dirty="0">
                          <a:latin typeface="Arial" panose="020B0604020202020204" pitchFamily="34" charset="0"/>
                          <a:cs typeface="Arial" panose="020B0604020202020204" pitchFamily="34" charset="0"/>
                        </a:rPr>
                        <a:t>Flow rate</a:t>
                      </a:r>
                    </a:p>
                  </a:txBody>
                  <a:tcPr anchor="ctr"/>
                </a:tc>
                <a:tc>
                  <a:txBody>
                    <a:bodyPr/>
                    <a:lstStyle/>
                    <a:p>
                      <a:pPr algn="ctr"/>
                      <a:r>
                        <a:rPr lang="en-US" sz="1400" dirty="0">
                          <a:latin typeface="Arial" panose="020B0604020202020204" pitchFamily="34" charset="0"/>
                          <a:cs typeface="Arial" panose="020B0604020202020204" pitchFamily="34" charset="0"/>
                        </a:rPr>
                        <a:t>10.55 cc/s @ 100 bar</a:t>
                      </a:r>
                    </a:p>
                  </a:txBody>
                  <a:tcPr anchor="ctr"/>
                </a:tc>
                <a:extLst>
                  <a:ext uri="{0D108BD9-81ED-4DB2-BD59-A6C34878D82A}">
                    <a16:rowId xmlns:a16="http://schemas.microsoft.com/office/drawing/2014/main" val="3141556677"/>
                  </a:ext>
                </a:extLst>
              </a:tr>
              <a:tr h="433010">
                <a:tc>
                  <a:txBody>
                    <a:bodyPr/>
                    <a:lstStyle/>
                    <a:p>
                      <a:r>
                        <a:rPr lang="en-US" sz="1400" dirty="0">
                          <a:latin typeface="Arial" panose="020B0604020202020204" pitchFamily="34" charset="0"/>
                          <a:cs typeface="Arial" panose="020B0604020202020204" pitchFamily="34" charset="0"/>
                        </a:rPr>
                        <a:t>Discharge Coefficient</a:t>
                      </a:r>
                    </a:p>
                  </a:txBody>
                  <a:tcPr anchor="ctr">
                    <a:lnB w="12700" cap="flat" cmpd="sng" algn="ctr">
                      <a:solidFill>
                        <a:schemeClr val="tx1"/>
                      </a:solidFill>
                      <a:prstDash val="solid"/>
                      <a:round/>
                      <a:headEnd type="none" w="med" len="med"/>
                      <a:tailEnd type="none" w="med" len="med"/>
                    </a:lnB>
                  </a:tcPr>
                </a:tc>
                <a:tc>
                  <a:txBody>
                    <a:bodyPr/>
                    <a:lstStyle/>
                    <a:p>
                      <a:pPr algn="ctr"/>
                      <a:r>
                        <a:rPr lang="en-US" sz="1400" dirty="0">
                          <a:latin typeface="Arial" panose="020B0604020202020204" pitchFamily="34" charset="0"/>
                          <a:cs typeface="Arial" panose="020B0604020202020204" pitchFamily="34" charset="0"/>
                        </a:rPr>
                        <a:t>0.737 @ 400 bar / </a:t>
                      </a:r>
                    </a:p>
                    <a:p>
                      <a:pPr algn="ctr"/>
                      <a:r>
                        <a:rPr lang="en-US" sz="1400" dirty="0">
                          <a:latin typeface="Arial" panose="020B0604020202020204" pitchFamily="34" charset="0"/>
                          <a:cs typeface="Arial" panose="020B0604020202020204" pitchFamily="34" charset="0"/>
                        </a:rPr>
                        <a:t>0.937 @ 700 bar</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3714954"/>
                  </a:ext>
                </a:extLst>
              </a:tr>
            </a:tbl>
          </a:graphicData>
        </a:graphic>
      </p:graphicFrame>
      <p:graphicFrame>
        <p:nvGraphicFramePr>
          <p:cNvPr id="5" name="표 4">
            <a:extLst>
              <a:ext uri="{FF2B5EF4-FFF2-40B4-BE49-F238E27FC236}">
                <a16:creationId xmlns:a16="http://schemas.microsoft.com/office/drawing/2014/main" id="{E84A9366-97FC-3393-11A5-48DA09FA0F48}"/>
              </a:ext>
            </a:extLst>
          </p:cNvPr>
          <p:cNvGraphicFramePr>
            <a:graphicFrameLocks noGrp="1"/>
          </p:cNvGraphicFramePr>
          <p:nvPr>
            <p:extLst>
              <p:ext uri="{D42A27DB-BD31-4B8C-83A1-F6EECF244321}">
                <p14:modId xmlns:p14="http://schemas.microsoft.com/office/powerpoint/2010/main" val="3754189058"/>
              </p:ext>
            </p:extLst>
          </p:nvPr>
        </p:nvGraphicFramePr>
        <p:xfrm>
          <a:off x="5017635" y="965370"/>
          <a:ext cx="6658428" cy="1828800"/>
        </p:xfrm>
        <a:graphic>
          <a:graphicData uri="http://schemas.openxmlformats.org/drawingml/2006/table">
            <a:tbl>
              <a:tblPr firstRow="1" bandRow="1">
                <a:tableStyleId>{2D5ABB26-0587-4C30-8999-92F81FD0307C}</a:tableStyleId>
              </a:tblPr>
              <a:tblGrid>
                <a:gridCol w="2016759">
                  <a:extLst>
                    <a:ext uri="{9D8B030D-6E8A-4147-A177-3AD203B41FA5}">
                      <a16:colId xmlns:a16="http://schemas.microsoft.com/office/drawing/2014/main" val="2035836142"/>
                    </a:ext>
                  </a:extLst>
                </a:gridCol>
                <a:gridCol w="1045698">
                  <a:extLst>
                    <a:ext uri="{9D8B030D-6E8A-4147-A177-3AD203B41FA5}">
                      <a16:colId xmlns:a16="http://schemas.microsoft.com/office/drawing/2014/main" val="3472505135"/>
                    </a:ext>
                  </a:extLst>
                </a:gridCol>
                <a:gridCol w="1198657">
                  <a:extLst>
                    <a:ext uri="{9D8B030D-6E8A-4147-A177-3AD203B41FA5}">
                      <a16:colId xmlns:a16="http://schemas.microsoft.com/office/drawing/2014/main" val="4276126660"/>
                    </a:ext>
                  </a:extLst>
                </a:gridCol>
                <a:gridCol w="1198657">
                  <a:extLst>
                    <a:ext uri="{9D8B030D-6E8A-4147-A177-3AD203B41FA5}">
                      <a16:colId xmlns:a16="http://schemas.microsoft.com/office/drawing/2014/main" val="1738469755"/>
                    </a:ext>
                  </a:extLst>
                </a:gridCol>
                <a:gridCol w="1198657">
                  <a:extLst>
                    <a:ext uri="{9D8B030D-6E8A-4147-A177-3AD203B41FA5}">
                      <a16:colId xmlns:a16="http://schemas.microsoft.com/office/drawing/2014/main" val="990443351"/>
                    </a:ext>
                  </a:extLst>
                </a:gridCol>
              </a:tblGrid>
              <a:tr h="0">
                <a:tc gridSpan="5">
                  <a:txBody>
                    <a:bodyPr/>
                    <a:lstStyle/>
                    <a:p>
                      <a:r>
                        <a:rPr lang="en-US" sz="1400" dirty="0">
                          <a:latin typeface="Arial" panose="020B0604020202020204" pitchFamily="34" charset="0"/>
                          <a:cs typeface="Arial" panose="020B0604020202020204" pitchFamily="34" charset="0"/>
                        </a:rPr>
                        <a:t>Investigated operating conditions</a:t>
                      </a:r>
                    </a:p>
                  </a:txBody>
                  <a:tcPr anchor="ctr">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276248801"/>
                  </a:ext>
                </a:extLst>
              </a:tr>
              <a:tr h="0">
                <a:tc>
                  <a:txBody>
                    <a:bodyPr/>
                    <a:lstStyle/>
                    <a:p>
                      <a:endParaRPr lang="en-US" sz="1400" dirty="0">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sz="1400" dirty="0">
                          <a:latin typeface="Arial" panose="020B0604020202020204" pitchFamily="34" charset="0"/>
                          <a:cs typeface="Arial" panose="020B0604020202020204" pitchFamily="34" charset="0"/>
                        </a:rPr>
                        <a:t>Case HP</a:t>
                      </a:r>
                    </a:p>
                  </a:txBody>
                  <a:tcPr anchor="ctr">
                    <a:lnT w="12700" cap="flat" cmpd="sng" algn="ctr">
                      <a:solidFill>
                        <a:schemeClr val="tx1"/>
                      </a:solidFill>
                      <a:prstDash val="solid"/>
                      <a:round/>
                      <a:headEnd type="none" w="med" len="med"/>
                      <a:tailEnd type="none" w="med" len="med"/>
                    </a:lnT>
                  </a:tcPr>
                </a:tc>
                <a:tc>
                  <a:txBody>
                    <a:bodyPr/>
                    <a:lstStyle/>
                    <a:p>
                      <a:pPr algn="ctr"/>
                      <a:r>
                        <a:rPr lang="en-US" sz="1400" dirty="0">
                          <a:latin typeface="Arial" panose="020B0604020202020204" pitchFamily="34" charset="0"/>
                          <a:cs typeface="Arial" panose="020B0604020202020204" pitchFamily="34" charset="0"/>
                        </a:rPr>
                        <a:t>Vase HP-fb</a:t>
                      </a:r>
                    </a:p>
                  </a:txBody>
                  <a:tcPr anchor="ctr">
                    <a:lnT w="12700" cap="flat" cmpd="sng" algn="ctr">
                      <a:solidFill>
                        <a:schemeClr val="tx1"/>
                      </a:solidFill>
                      <a:prstDash val="solid"/>
                      <a:round/>
                      <a:headEnd type="none" w="med" len="med"/>
                      <a:tailEnd type="none" w="med" len="med"/>
                    </a:lnT>
                  </a:tcPr>
                </a:tc>
                <a:tc>
                  <a:txBody>
                    <a:bodyPr/>
                    <a:lstStyle/>
                    <a:p>
                      <a:pPr algn="ctr"/>
                      <a:r>
                        <a:rPr lang="en-US" sz="1400" dirty="0">
                          <a:latin typeface="Arial" panose="020B0604020202020204" pitchFamily="34" charset="0"/>
                          <a:cs typeface="Arial" panose="020B0604020202020204" pitchFamily="34" charset="0"/>
                        </a:rPr>
                        <a:t>Case </a:t>
                      </a:r>
                      <a:r>
                        <a:rPr lang="en-US" sz="1400" dirty="0" err="1">
                          <a:latin typeface="Arial" panose="020B0604020202020204" pitchFamily="34" charset="0"/>
                          <a:cs typeface="Arial" panose="020B0604020202020204" pitchFamily="34" charset="0"/>
                        </a:rPr>
                        <a:t>vHP</a:t>
                      </a:r>
                      <a:endParaRPr lang="en-US" sz="1400" dirty="0">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sz="1400" dirty="0">
                          <a:latin typeface="Arial" panose="020B0604020202020204" pitchFamily="34" charset="0"/>
                          <a:cs typeface="Arial" panose="020B0604020202020204" pitchFamily="34" charset="0"/>
                        </a:rPr>
                        <a:t>Case </a:t>
                      </a:r>
                      <a:r>
                        <a:rPr lang="en-US" sz="1400" dirty="0" err="1">
                          <a:latin typeface="Arial" panose="020B0604020202020204" pitchFamily="34" charset="0"/>
                          <a:cs typeface="Arial" panose="020B0604020202020204" pitchFamily="34" charset="0"/>
                        </a:rPr>
                        <a:t>vHP</a:t>
                      </a:r>
                      <a:r>
                        <a:rPr lang="en-US" sz="1400" dirty="0">
                          <a:latin typeface="Arial" panose="020B0604020202020204" pitchFamily="34" charset="0"/>
                          <a:cs typeface="Arial" panose="020B0604020202020204" pitchFamily="34" charset="0"/>
                        </a:rPr>
                        <a:t>-fb</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31983060"/>
                  </a:ext>
                </a:extLst>
              </a:tr>
              <a:tr h="177731">
                <a:tc>
                  <a:txBody>
                    <a:bodyPr/>
                    <a:lstStyle/>
                    <a:p>
                      <a:r>
                        <a:rPr lang="en-US" sz="1400" dirty="0">
                          <a:latin typeface="Arial" panose="020B0604020202020204" pitchFamily="34" charset="0"/>
                          <a:cs typeface="Arial" panose="020B0604020202020204" pitchFamily="34" charset="0"/>
                        </a:rPr>
                        <a:t>Injection Pressure [bar]</a:t>
                      </a:r>
                    </a:p>
                  </a:txBody>
                  <a:tcPr anchor="ctr"/>
                </a:tc>
                <a:tc>
                  <a:txBody>
                    <a:bodyPr/>
                    <a:lstStyle/>
                    <a:p>
                      <a:pPr algn="ctr"/>
                      <a:r>
                        <a:rPr lang="en-US" sz="1400" dirty="0">
                          <a:latin typeface="Arial" panose="020B0604020202020204" pitchFamily="34" charset="0"/>
                          <a:cs typeface="Arial" panose="020B0604020202020204" pitchFamily="34" charset="0"/>
                        </a:rPr>
                        <a:t>400</a:t>
                      </a:r>
                    </a:p>
                  </a:txBody>
                  <a:tcPr anchor="ctr"/>
                </a:tc>
                <a:tc>
                  <a:txBody>
                    <a:bodyPr/>
                    <a:lstStyle/>
                    <a:p>
                      <a:pPr algn="ctr"/>
                      <a:r>
                        <a:rPr lang="en-US" sz="1400" dirty="0">
                          <a:latin typeface="Arial" panose="020B0604020202020204" pitchFamily="34" charset="0"/>
                          <a:cs typeface="Arial" panose="020B0604020202020204" pitchFamily="34" charset="0"/>
                        </a:rPr>
                        <a:t>400</a:t>
                      </a:r>
                    </a:p>
                  </a:txBody>
                  <a:tcPr anchor="ctr"/>
                </a:tc>
                <a:tc>
                  <a:txBody>
                    <a:bodyPr/>
                    <a:lstStyle/>
                    <a:p>
                      <a:pPr algn="ctr"/>
                      <a:r>
                        <a:rPr lang="en-US" sz="1400" dirty="0">
                          <a:latin typeface="Arial" panose="020B0604020202020204" pitchFamily="34" charset="0"/>
                          <a:cs typeface="Arial" panose="020B0604020202020204" pitchFamily="34" charset="0"/>
                        </a:rPr>
                        <a:t>700</a:t>
                      </a:r>
                    </a:p>
                  </a:txBody>
                  <a:tcPr anchor="ctr"/>
                </a:tc>
                <a:tc>
                  <a:txBody>
                    <a:bodyPr/>
                    <a:lstStyle/>
                    <a:p>
                      <a:pPr algn="ctr"/>
                      <a:r>
                        <a:rPr lang="en-US" sz="1400" dirty="0">
                          <a:latin typeface="Arial" panose="020B0604020202020204" pitchFamily="34" charset="0"/>
                          <a:cs typeface="Arial" panose="020B0604020202020204" pitchFamily="34" charset="0"/>
                        </a:rPr>
                        <a:t>700</a:t>
                      </a:r>
                    </a:p>
                  </a:txBody>
                  <a:tcPr anchor="ctr"/>
                </a:tc>
                <a:extLst>
                  <a:ext uri="{0D108BD9-81ED-4DB2-BD59-A6C34878D82A}">
                    <a16:rowId xmlns:a16="http://schemas.microsoft.com/office/drawing/2014/main" val="4212693152"/>
                  </a:ext>
                </a:extLst>
              </a:tr>
              <a:tr h="0">
                <a:tc>
                  <a:txBody>
                    <a:bodyPr/>
                    <a:lstStyle/>
                    <a:p>
                      <a:r>
                        <a:rPr lang="en-US" sz="1400" dirty="0">
                          <a:latin typeface="Arial" panose="020B0604020202020204" pitchFamily="34" charset="0"/>
                          <a:cs typeface="Arial" panose="020B0604020202020204" pitchFamily="34" charset="0"/>
                        </a:rPr>
                        <a:t>Fuel Temp. [K]</a:t>
                      </a:r>
                    </a:p>
                  </a:txBody>
                  <a:tcPr anchor="ctr"/>
                </a:tc>
                <a:tc>
                  <a:txBody>
                    <a:bodyPr/>
                    <a:lstStyle/>
                    <a:p>
                      <a:pPr algn="ctr"/>
                      <a:r>
                        <a:rPr lang="en-US" sz="1400" dirty="0">
                          <a:latin typeface="Arial" panose="020B0604020202020204" pitchFamily="34" charset="0"/>
                          <a:cs typeface="Arial" panose="020B0604020202020204" pitchFamily="34" charset="0"/>
                        </a:rPr>
                        <a:t>293</a:t>
                      </a:r>
                    </a:p>
                  </a:txBody>
                  <a:tcPr anchor="ctr"/>
                </a:tc>
                <a:tc>
                  <a:txBody>
                    <a:bodyPr/>
                    <a:lstStyle/>
                    <a:p>
                      <a:pPr algn="ctr"/>
                      <a:r>
                        <a:rPr lang="en-US" sz="1400" dirty="0">
                          <a:latin typeface="Arial" panose="020B0604020202020204" pitchFamily="34" charset="0"/>
                          <a:cs typeface="Arial" panose="020B0604020202020204" pitchFamily="34" charset="0"/>
                        </a:rPr>
                        <a:t>363</a:t>
                      </a:r>
                    </a:p>
                  </a:txBody>
                  <a:tcPr anchor="ctr"/>
                </a:tc>
                <a:tc>
                  <a:txBody>
                    <a:bodyPr/>
                    <a:lstStyle/>
                    <a:p>
                      <a:pPr algn="ctr"/>
                      <a:r>
                        <a:rPr lang="en-US" sz="1400" dirty="0">
                          <a:latin typeface="Arial" panose="020B0604020202020204" pitchFamily="34" charset="0"/>
                          <a:cs typeface="Arial" panose="020B0604020202020204" pitchFamily="34" charset="0"/>
                        </a:rPr>
                        <a:t>293</a:t>
                      </a:r>
                    </a:p>
                  </a:txBody>
                  <a:tcPr anchor="ctr"/>
                </a:tc>
                <a:tc>
                  <a:txBody>
                    <a:bodyPr/>
                    <a:lstStyle/>
                    <a:p>
                      <a:pPr algn="ctr"/>
                      <a:r>
                        <a:rPr lang="en-US" sz="1400" dirty="0">
                          <a:latin typeface="Arial" panose="020B0604020202020204" pitchFamily="34" charset="0"/>
                          <a:cs typeface="Arial" panose="020B0604020202020204" pitchFamily="34" charset="0"/>
                        </a:rPr>
                        <a:t>363</a:t>
                      </a:r>
                    </a:p>
                  </a:txBody>
                  <a:tcPr anchor="ctr"/>
                </a:tc>
                <a:extLst>
                  <a:ext uri="{0D108BD9-81ED-4DB2-BD59-A6C34878D82A}">
                    <a16:rowId xmlns:a16="http://schemas.microsoft.com/office/drawing/2014/main" val="123836332"/>
                  </a:ext>
                </a:extLst>
              </a:tr>
              <a:tr h="177731">
                <a:tc>
                  <a:txBody>
                    <a:bodyPr/>
                    <a:lstStyle/>
                    <a:p>
                      <a:r>
                        <a:rPr lang="en-US" sz="1400" dirty="0">
                          <a:latin typeface="Arial" panose="020B0604020202020204" pitchFamily="34" charset="0"/>
                          <a:cs typeface="Arial" panose="020B0604020202020204" pitchFamily="34" charset="0"/>
                        </a:rPr>
                        <a:t>Ambient Pressure [bar]</a:t>
                      </a:r>
                    </a:p>
                  </a:txBody>
                  <a:tcPr anchor="ctr"/>
                </a:tc>
                <a:tc>
                  <a:txBody>
                    <a:bodyPr/>
                    <a:lstStyle/>
                    <a:p>
                      <a:pPr algn="ctr"/>
                      <a:r>
                        <a:rPr lang="en-US" sz="1400" dirty="0">
                          <a:latin typeface="Arial" panose="020B0604020202020204" pitchFamily="34" charset="0"/>
                          <a:cs typeface="Arial" panose="020B0604020202020204" pitchFamily="34" charset="0"/>
                        </a:rPr>
                        <a:t>1</a:t>
                      </a:r>
                    </a:p>
                  </a:txBody>
                  <a:tcPr anchor="ctr"/>
                </a:tc>
                <a:tc>
                  <a:txBody>
                    <a:bodyPr/>
                    <a:lstStyle/>
                    <a:p>
                      <a:pPr algn="ctr"/>
                      <a:r>
                        <a:rPr lang="en-US" sz="1400" dirty="0">
                          <a:latin typeface="Arial" panose="020B0604020202020204" pitchFamily="34" charset="0"/>
                          <a:cs typeface="Arial" panose="020B0604020202020204" pitchFamily="34" charset="0"/>
                        </a:rPr>
                        <a:t>0.2</a:t>
                      </a:r>
                    </a:p>
                  </a:txBody>
                  <a:tcPr anchor="ctr"/>
                </a:tc>
                <a:tc>
                  <a:txBody>
                    <a:bodyPr/>
                    <a:lstStyle/>
                    <a:p>
                      <a:pPr algn="ctr"/>
                      <a:r>
                        <a:rPr lang="en-US" sz="1400" dirty="0">
                          <a:latin typeface="Arial" panose="020B0604020202020204" pitchFamily="34" charset="0"/>
                          <a:cs typeface="Arial" panose="020B0604020202020204" pitchFamily="34" charset="0"/>
                        </a:rPr>
                        <a:t>1</a:t>
                      </a:r>
                    </a:p>
                  </a:txBody>
                  <a:tcPr anchor="ctr"/>
                </a:tc>
                <a:tc>
                  <a:txBody>
                    <a:bodyPr/>
                    <a:lstStyle/>
                    <a:p>
                      <a:pPr algn="ctr"/>
                      <a:r>
                        <a:rPr lang="en-US" sz="1400" dirty="0">
                          <a:latin typeface="Arial" panose="020B0604020202020204" pitchFamily="34" charset="0"/>
                          <a:cs typeface="Arial" panose="020B0604020202020204" pitchFamily="34" charset="0"/>
                        </a:rPr>
                        <a:t>0.2</a:t>
                      </a:r>
                    </a:p>
                  </a:txBody>
                  <a:tcPr anchor="ctr"/>
                </a:tc>
                <a:extLst>
                  <a:ext uri="{0D108BD9-81ED-4DB2-BD59-A6C34878D82A}">
                    <a16:rowId xmlns:a16="http://schemas.microsoft.com/office/drawing/2014/main" val="561084850"/>
                  </a:ext>
                </a:extLst>
              </a:tr>
              <a:tr h="0">
                <a:tc>
                  <a:txBody>
                    <a:bodyPr/>
                    <a:lstStyle/>
                    <a:p>
                      <a:r>
                        <a:rPr lang="en-US" sz="1400" dirty="0">
                          <a:latin typeface="Arial" panose="020B0604020202020204" pitchFamily="34" charset="0"/>
                          <a:cs typeface="Arial" panose="020B0604020202020204" pitchFamily="34" charset="0"/>
                        </a:rPr>
                        <a:t>Ambient Temp. [K]</a:t>
                      </a:r>
                    </a:p>
                  </a:txBody>
                  <a:tcPr anchor="ctr">
                    <a:lnB w="12700" cap="flat" cmpd="sng" algn="ctr">
                      <a:solidFill>
                        <a:schemeClr val="tx1"/>
                      </a:solidFill>
                      <a:prstDash val="solid"/>
                      <a:round/>
                      <a:headEnd type="none" w="med" len="med"/>
                      <a:tailEnd type="none" w="med" len="med"/>
                    </a:lnB>
                  </a:tcPr>
                </a:tc>
                <a:tc>
                  <a:txBody>
                    <a:bodyPr/>
                    <a:lstStyle/>
                    <a:p>
                      <a:pPr algn="ctr"/>
                      <a:r>
                        <a:rPr lang="en-US" sz="1400" dirty="0">
                          <a:latin typeface="Arial" panose="020B0604020202020204" pitchFamily="34" charset="0"/>
                          <a:cs typeface="Arial" panose="020B0604020202020204" pitchFamily="34" charset="0"/>
                        </a:rPr>
                        <a:t>293</a:t>
                      </a:r>
                    </a:p>
                  </a:txBody>
                  <a:tcPr anchor="ctr">
                    <a:lnB w="12700" cap="flat" cmpd="sng" algn="ctr">
                      <a:solidFill>
                        <a:schemeClr val="tx1"/>
                      </a:solidFill>
                      <a:prstDash val="solid"/>
                      <a:round/>
                      <a:headEnd type="none" w="med" len="med"/>
                      <a:tailEnd type="none" w="med" len="med"/>
                    </a:lnB>
                  </a:tcPr>
                </a:tc>
                <a:tc>
                  <a:txBody>
                    <a:bodyPr/>
                    <a:lstStyle/>
                    <a:p>
                      <a:pPr algn="ctr"/>
                      <a:r>
                        <a:rPr lang="en-US" sz="1400" dirty="0">
                          <a:latin typeface="Arial" panose="020B0604020202020204" pitchFamily="34" charset="0"/>
                          <a:cs typeface="Arial" panose="020B0604020202020204" pitchFamily="34" charset="0"/>
                        </a:rPr>
                        <a:t>293</a:t>
                      </a:r>
                    </a:p>
                  </a:txBody>
                  <a:tcPr anchor="ctr">
                    <a:lnB w="12700" cap="flat" cmpd="sng" algn="ctr">
                      <a:solidFill>
                        <a:schemeClr val="tx1"/>
                      </a:solidFill>
                      <a:prstDash val="solid"/>
                      <a:round/>
                      <a:headEnd type="none" w="med" len="med"/>
                      <a:tailEnd type="none" w="med" len="med"/>
                    </a:lnB>
                  </a:tcPr>
                </a:tc>
                <a:tc>
                  <a:txBody>
                    <a:bodyPr/>
                    <a:lstStyle/>
                    <a:p>
                      <a:pPr algn="ctr"/>
                      <a:r>
                        <a:rPr lang="en-US" sz="1400" dirty="0">
                          <a:latin typeface="Arial" panose="020B0604020202020204" pitchFamily="34" charset="0"/>
                          <a:cs typeface="Arial" panose="020B0604020202020204" pitchFamily="34" charset="0"/>
                        </a:rPr>
                        <a:t>293</a:t>
                      </a:r>
                    </a:p>
                  </a:txBody>
                  <a:tcPr anchor="ctr">
                    <a:lnB w="12700" cap="flat" cmpd="sng" algn="ctr">
                      <a:solidFill>
                        <a:schemeClr val="tx1"/>
                      </a:solidFill>
                      <a:prstDash val="solid"/>
                      <a:round/>
                      <a:headEnd type="none" w="med" len="med"/>
                      <a:tailEnd type="none" w="med" len="med"/>
                    </a:lnB>
                  </a:tcPr>
                </a:tc>
                <a:tc>
                  <a:txBody>
                    <a:bodyPr/>
                    <a:lstStyle/>
                    <a:p>
                      <a:pPr algn="ctr"/>
                      <a:r>
                        <a:rPr lang="en-US" sz="1400" dirty="0">
                          <a:latin typeface="Arial" panose="020B0604020202020204" pitchFamily="34" charset="0"/>
                          <a:cs typeface="Arial" panose="020B0604020202020204" pitchFamily="34" charset="0"/>
                        </a:rPr>
                        <a:t>293</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3996792"/>
                  </a:ext>
                </a:extLst>
              </a:tr>
            </a:tbl>
          </a:graphicData>
        </a:graphic>
      </p:graphicFrame>
    </p:spTree>
    <p:extLst>
      <p:ext uri="{BB962C8B-B14F-4D97-AF65-F5344CB8AC3E}">
        <p14:creationId xmlns:p14="http://schemas.microsoft.com/office/powerpoint/2010/main" val="3477489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AFCADF9-0D0E-5233-1BB5-8334A9322DF7}"/>
              </a:ext>
            </a:extLst>
          </p:cNvPr>
          <p:cNvSpPr>
            <a:spLocks noGrp="1"/>
          </p:cNvSpPr>
          <p:nvPr>
            <p:ph type="title"/>
          </p:nvPr>
        </p:nvSpPr>
        <p:spPr/>
        <p:txBody>
          <a:bodyPr/>
          <a:lstStyle/>
          <a:p>
            <a:r>
              <a:rPr lang="en-US" dirty="0"/>
              <a:t>Experimental Equipment and Setup</a:t>
            </a:r>
          </a:p>
        </p:txBody>
      </p:sp>
      <p:sp>
        <p:nvSpPr>
          <p:cNvPr id="3" name="슬라이드 번호 개체 틀 2">
            <a:extLst>
              <a:ext uri="{FF2B5EF4-FFF2-40B4-BE49-F238E27FC236}">
                <a16:creationId xmlns:a16="http://schemas.microsoft.com/office/drawing/2014/main" id="{0EDF351B-C30C-C7F1-945C-A4FEE9556680}"/>
              </a:ext>
            </a:extLst>
          </p:cNvPr>
          <p:cNvSpPr>
            <a:spLocks noGrp="1"/>
          </p:cNvSpPr>
          <p:nvPr>
            <p:ph type="sldNum" sz="quarter" idx="12"/>
          </p:nvPr>
        </p:nvSpPr>
        <p:spPr/>
        <p:txBody>
          <a:bodyPr/>
          <a:lstStyle/>
          <a:p>
            <a:fld id="{DAA44CB3-8695-46AA-95D2-E38F17D3DCF4}" type="slidenum">
              <a:rPr lang="ko-KR" altLang="en-US" smtClean="0"/>
              <a:pPr/>
              <a:t>7</a:t>
            </a:fld>
            <a:endParaRPr lang="ko-KR" altLang="en-US" dirty="0"/>
          </a:p>
        </p:txBody>
      </p:sp>
      <p:pic>
        <p:nvPicPr>
          <p:cNvPr id="4" name="그림 3">
            <a:extLst>
              <a:ext uri="{FF2B5EF4-FFF2-40B4-BE49-F238E27FC236}">
                <a16:creationId xmlns:a16="http://schemas.microsoft.com/office/drawing/2014/main" id="{5CC2D33B-A138-3183-D0E1-23F685A72F0C}"/>
              </a:ext>
            </a:extLst>
          </p:cNvPr>
          <p:cNvPicPr>
            <a:picLocks noChangeAspect="1"/>
          </p:cNvPicPr>
          <p:nvPr/>
        </p:nvPicPr>
        <p:blipFill>
          <a:blip r:embed="rId3"/>
          <a:stretch>
            <a:fillRect/>
          </a:stretch>
        </p:blipFill>
        <p:spPr>
          <a:xfrm>
            <a:off x="3424481" y="1432913"/>
            <a:ext cx="5306043" cy="3326673"/>
          </a:xfrm>
          <a:prstGeom prst="rect">
            <a:avLst/>
          </a:prstGeom>
        </p:spPr>
      </p:pic>
      <p:cxnSp>
        <p:nvCxnSpPr>
          <p:cNvPr id="6" name="직선 화살표 연결선 5">
            <a:extLst>
              <a:ext uri="{FF2B5EF4-FFF2-40B4-BE49-F238E27FC236}">
                <a16:creationId xmlns:a16="http://schemas.microsoft.com/office/drawing/2014/main" id="{ABA521F1-3002-A293-5D62-6946A1EA1D27}"/>
              </a:ext>
            </a:extLst>
          </p:cNvPr>
          <p:cNvCxnSpPr/>
          <p:nvPr/>
        </p:nvCxnSpPr>
        <p:spPr>
          <a:xfrm>
            <a:off x="6980101" y="3281307"/>
            <a:ext cx="962660" cy="5834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그림 6">
            <a:extLst>
              <a:ext uri="{FF2B5EF4-FFF2-40B4-BE49-F238E27FC236}">
                <a16:creationId xmlns:a16="http://schemas.microsoft.com/office/drawing/2014/main" id="{853055F5-A0AD-8F2C-1702-8C9ABA46369E}"/>
              </a:ext>
            </a:extLst>
          </p:cNvPr>
          <p:cNvPicPr>
            <a:picLocks noChangeAspect="1"/>
          </p:cNvPicPr>
          <p:nvPr/>
        </p:nvPicPr>
        <p:blipFill>
          <a:blip r:embed="rId4"/>
          <a:stretch>
            <a:fillRect/>
          </a:stretch>
        </p:blipFill>
        <p:spPr>
          <a:xfrm>
            <a:off x="8096046" y="3796936"/>
            <a:ext cx="2056720" cy="1925300"/>
          </a:xfrm>
          <a:prstGeom prst="rect">
            <a:avLst/>
          </a:prstGeom>
        </p:spPr>
      </p:pic>
      <p:sp>
        <p:nvSpPr>
          <p:cNvPr id="8" name="TextBox 7">
            <a:extLst>
              <a:ext uri="{FF2B5EF4-FFF2-40B4-BE49-F238E27FC236}">
                <a16:creationId xmlns:a16="http://schemas.microsoft.com/office/drawing/2014/main" id="{FB10F08C-71BA-A20E-F6A5-64F7F2B08A9D}"/>
              </a:ext>
            </a:extLst>
          </p:cNvPr>
          <p:cNvSpPr txBox="1"/>
          <p:nvPr/>
        </p:nvSpPr>
        <p:spPr>
          <a:xfrm>
            <a:off x="7592091" y="3229805"/>
            <a:ext cx="3308470" cy="461665"/>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High-speed camera (</a:t>
            </a:r>
            <a:r>
              <a:rPr lang="en-US" sz="1200" dirty="0" err="1">
                <a:latin typeface="Arial" panose="020B0604020202020204" pitchFamily="34" charset="0"/>
                <a:cs typeface="Arial" panose="020B0604020202020204" pitchFamily="34" charset="0"/>
              </a:rPr>
              <a:t>Photron</a:t>
            </a:r>
            <a:r>
              <a:rPr lang="en-US" sz="1200" dirty="0">
                <a:latin typeface="Arial" panose="020B0604020202020204" pitchFamily="34" charset="0"/>
                <a:cs typeface="Arial" panose="020B0604020202020204" pitchFamily="34" charset="0"/>
              </a:rPr>
              <a:t> FASTCAM SA4)</a:t>
            </a:r>
          </a:p>
          <a:p>
            <a:r>
              <a:rPr lang="en-US" sz="1200" dirty="0">
                <a:latin typeface="Arial" panose="020B0604020202020204" pitchFamily="34" charset="0"/>
                <a:cs typeface="Arial" panose="020B0604020202020204" pitchFamily="34" charset="0"/>
              </a:rPr>
              <a:t>16,000 fps</a:t>
            </a:r>
          </a:p>
        </p:txBody>
      </p:sp>
      <p:pic>
        <p:nvPicPr>
          <p:cNvPr id="9" name="Picture 8" descr="Riviera - News Content Hub - Fuel injectors hold the key to fewer emissions">
            <a:extLst>
              <a:ext uri="{FF2B5EF4-FFF2-40B4-BE49-F238E27FC236}">
                <a16:creationId xmlns:a16="http://schemas.microsoft.com/office/drawing/2014/main" id="{292321DE-0FAF-7FC6-1D15-41449F04CE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171" t="6689" r="16857" b="24772"/>
          <a:stretch/>
        </p:blipFill>
        <p:spPr bwMode="auto">
          <a:xfrm>
            <a:off x="1805537" y="1284869"/>
            <a:ext cx="2217409" cy="1449624"/>
          </a:xfrm>
          <a:prstGeom prst="rect">
            <a:avLst/>
          </a:prstGeom>
          <a:noFill/>
          <a:extLst>
            <a:ext uri="{909E8E84-426E-40DD-AFC4-6F175D3DCCD1}">
              <a14:hiddenFill xmlns:a14="http://schemas.microsoft.com/office/drawing/2010/main">
                <a:solidFill>
                  <a:srgbClr val="FFFFFF"/>
                </a:solidFill>
              </a14:hiddenFill>
            </a:ext>
          </a:extLst>
        </p:spPr>
      </p:pic>
      <p:sp>
        <p:nvSpPr>
          <p:cNvPr id="10" name="타원 9">
            <a:extLst>
              <a:ext uri="{FF2B5EF4-FFF2-40B4-BE49-F238E27FC236}">
                <a16:creationId xmlns:a16="http://schemas.microsoft.com/office/drawing/2014/main" id="{786C7DF5-6F9E-4207-F3FA-8B6E3DA2365D}"/>
              </a:ext>
            </a:extLst>
          </p:cNvPr>
          <p:cNvSpPr/>
          <p:nvPr/>
        </p:nvSpPr>
        <p:spPr>
          <a:xfrm>
            <a:off x="5904412" y="2325189"/>
            <a:ext cx="505097" cy="505097"/>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직선 화살표 연결선 11">
            <a:extLst>
              <a:ext uri="{FF2B5EF4-FFF2-40B4-BE49-F238E27FC236}">
                <a16:creationId xmlns:a16="http://schemas.microsoft.com/office/drawing/2014/main" id="{E64E5DAA-7948-6DD9-408A-A67CDE7C0322}"/>
              </a:ext>
            </a:extLst>
          </p:cNvPr>
          <p:cNvCxnSpPr>
            <a:stCxn id="10" idx="2"/>
            <a:endCxn id="9" idx="3"/>
          </p:cNvCxnSpPr>
          <p:nvPr/>
        </p:nvCxnSpPr>
        <p:spPr>
          <a:xfrm flipH="1" flipV="1">
            <a:off x="4022946" y="2009681"/>
            <a:ext cx="1881466" cy="56805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1161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851FCDA-FB25-69A9-9C03-960DEC1A37AD}"/>
              </a:ext>
            </a:extLst>
          </p:cNvPr>
          <p:cNvSpPr>
            <a:spLocks noGrp="1"/>
          </p:cNvSpPr>
          <p:nvPr>
            <p:ph type="title"/>
          </p:nvPr>
        </p:nvSpPr>
        <p:spPr/>
        <p:txBody>
          <a:bodyPr/>
          <a:lstStyle/>
          <a:p>
            <a:r>
              <a:rPr lang="en-US" dirty="0"/>
              <a:t>Computational Method</a:t>
            </a:r>
          </a:p>
        </p:txBody>
      </p:sp>
      <p:sp>
        <p:nvSpPr>
          <p:cNvPr id="3" name="슬라이드 번호 개체 틀 2">
            <a:extLst>
              <a:ext uri="{FF2B5EF4-FFF2-40B4-BE49-F238E27FC236}">
                <a16:creationId xmlns:a16="http://schemas.microsoft.com/office/drawing/2014/main" id="{9452C72B-5F0D-F2D9-5C3E-98C0FC0AD87B}"/>
              </a:ext>
            </a:extLst>
          </p:cNvPr>
          <p:cNvSpPr>
            <a:spLocks noGrp="1"/>
          </p:cNvSpPr>
          <p:nvPr>
            <p:ph type="sldNum" sz="quarter" idx="12"/>
          </p:nvPr>
        </p:nvSpPr>
        <p:spPr/>
        <p:txBody>
          <a:bodyPr/>
          <a:lstStyle/>
          <a:p>
            <a:fld id="{DAA44CB3-8695-46AA-95D2-E38F17D3DCF4}" type="slidenum">
              <a:rPr lang="ko-KR" altLang="en-US" smtClean="0"/>
              <a:pPr/>
              <a:t>8</a:t>
            </a:fld>
            <a:endParaRPr lang="ko-KR" altLang="en-US" dirty="0"/>
          </a:p>
        </p:txBody>
      </p:sp>
      <p:sp>
        <p:nvSpPr>
          <p:cNvPr id="4" name="TextBox 3">
            <a:extLst>
              <a:ext uri="{FF2B5EF4-FFF2-40B4-BE49-F238E27FC236}">
                <a16:creationId xmlns:a16="http://schemas.microsoft.com/office/drawing/2014/main" id="{923589C8-1916-A3CE-72B4-C745F66693E4}"/>
              </a:ext>
            </a:extLst>
          </p:cNvPr>
          <p:cNvSpPr txBox="1"/>
          <p:nvPr/>
        </p:nvSpPr>
        <p:spPr>
          <a:xfrm>
            <a:off x="1064579" y="844728"/>
            <a:ext cx="4184159" cy="1815882"/>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Eulerian-</a:t>
            </a:r>
            <a:r>
              <a:rPr lang="en-US" sz="1600" dirty="0" err="1">
                <a:latin typeface="Arial" panose="020B0604020202020204" pitchFamily="34" charset="0"/>
                <a:cs typeface="Arial" panose="020B0604020202020204" pitchFamily="34" charset="0"/>
              </a:rPr>
              <a:t>Lagrangian</a:t>
            </a:r>
            <a:r>
              <a:rPr lang="en-US" sz="1600" dirty="0">
                <a:latin typeface="Arial" panose="020B0604020202020204" pitchFamily="34" charset="0"/>
                <a:cs typeface="Arial" panose="020B0604020202020204" pitchFamily="34" charset="0"/>
              </a:rPr>
              <a:t> method</a:t>
            </a:r>
          </a:p>
          <a:p>
            <a:r>
              <a:rPr lang="en-US" sz="1600" dirty="0">
                <a:latin typeface="Arial" panose="020B0604020202020204" pitchFamily="34" charset="0"/>
                <a:cs typeface="Arial" panose="020B0604020202020204" pitchFamily="34" charset="0"/>
              </a:rPr>
              <a:t>PISO algorithm</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Turbulence model: RANS RNG k-</a:t>
            </a:r>
            <a:r>
              <a:rPr lang="en-US" altLang="ko-KR" sz="1600" dirty="0">
                <a:latin typeface="Arial" panose="020B0604020202020204" pitchFamily="34" charset="0"/>
                <a:cs typeface="Arial" panose="020B0604020202020204" pitchFamily="34" charset="0"/>
              </a:rPr>
              <a:t>ε model</a:t>
            </a:r>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Aerodynamic breakup: Reitz-Diwakar model</a:t>
            </a:r>
          </a:p>
          <a:p>
            <a:r>
              <a:rPr lang="en-US" sz="1600" dirty="0">
                <a:latin typeface="Arial" panose="020B0604020202020204" pitchFamily="34" charset="0"/>
                <a:cs typeface="Arial" panose="020B0604020202020204" pitchFamily="34" charset="0"/>
              </a:rPr>
              <a:t>Effervescent breakup: UDF (</a:t>
            </a:r>
            <a:r>
              <a:rPr lang="en-US" sz="1600" dirty="0" err="1">
                <a:latin typeface="Arial" panose="020B0604020202020204" pitchFamily="34" charset="0"/>
                <a:cs typeface="Arial" panose="020B0604020202020204" pitchFamily="34" charset="0"/>
              </a:rPr>
              <a:t>fbBreakup</a:t>
            </a:r>
            <a:r>
              <a:rPr lang="en-US" sz="1600" dirty="0">
                <a:latin typeface="Arial" panose="020B0604020202020204" pitchFamily="34" charset="0"/>
                <a:cs typeface="Arial" panose="020B0604020202020204" pitchFamily="34" charset="0"/>
              </a:rPr>
              <a:t>)</a:t>
            </a:r>
          </a:p>
        </p:txBody>
      </p:sp>
      <p:pic>
        <p:nvPicPr>
          <p:cNvPr id="5" name="그림 4">
            <a:extLst>
              <a:ext uri="{FF2B5EF4-FFF2-40B4-BE49-F238E27FC236}">
                <a16:creationId xmlns:a16="http://schemas.microsoft.com/office/drawing/2014/main" id="{DC103786-DA17-2345-2843-0E6E783C43ED}"/>
              </a:ext>
            </a:extLst>
          </p:cNvPr>
          <p:cNvPicPr>
            <a:picLocks noChangeAspect="1"/>
          </p:cNvPicPr>
          <p:nvPr/>
        </p:nvPicPr>
        <p:blipFill>
          <a:blip r:embed="rId3"/>
          <a:stretch>
            <a:fillRect/>
          </a:stretch>
        </p:blipFill>
        <p:spPr>
          <a:xfrm>
            <a:off x="1482591" y="2639183"/>
            <a:ext cx="3220039" cy="1360144"/>
          </a:xfrm>
          <a:prstGeom prst="rect">
            <a:avLst/>
          </a:prstGeom>
        </p:spPr>
      </p:pic>
      <p:sp>
        <p:nvSpPr>
          <p:cNvPr id="6" name="TextBox 5">
            <a:extLst>
              <a:ext uri="{FF2B5EF4-FFF2-40B4-BE49-F238E27FC236}">
                <a16:creationId xmlns:a16="http://schemas.microsoft.com/office/drawing/2014/main" id="{4EF4571D-551B-2C87-DCCA-3AF5C9561451}"/>
              </a:ext>
            </a:extLst>
          </p:cNvPr>
          <p:cNvSpPr txBox="1"/>
          <p:nvPr/>
        </p:nvSpPr>
        <p:spPr>
          <a:xfrm>
            <a:off x="1594119" y="3999327"/>
            <a:ext cx="1965603" cy="307777"/>
          </a:xfrm>
          <a:prstGeom prst="rect">
            <a:avLst/>
          </a:prstGeom>
          <a:noFill/>
        </p:spPr>
        <p:txBody>
          <a:bodyPr wrap="none" rtlCol="0">
            <a:spAutoFit/>
          </a:bodyPr>
          <a:lstStyle/>
          <a:p>
            <a:pPr algn="ctr"/>
            <a:r>
              <a:rPr lang="en-US" sz="1400" dirty="0">
                <a:latin typeface="Arial" panose="020B0604020202020204" pitchFamily="34" charset="0"/>
                <a:cs typeface="Arial" panose="020B0604020202020204" pitchFamily="34" charset="0"/>
              </a:rPr>
              <a:t>Bubble-droplet system</a:t>
            </a:r>
          </a:p>
        </p:txBody>
      </p:sp>
      <p:pic>
        <p:nvPicPr>
          <p:cNvPr id="7" name="그림 6">
            <a:extLst>
              <a:ext uri="{FF2B5EF4-FFF2-40B4-BE49-F238E27FC236}">
                <a16:creationId xmlns:a16="http://schemas.microsoft.com/office/drawing/2014/main" id="{3BE72C22-BDA5-69E8-6410-A0E82E10BC5B}"/>
              </a:ext>
            </a:extLst>
          </p:cNvPr>
          <p:cNvPicPr>
            <a:picLocks noChangeAspect="1"/>
          </p:cNvPicPr>
          <p:nvPr/>
        </p:nvPicPr>
        <p:blipFill>
          <a:blip r:embed="rId4"/>
          <a:stretch>
            <a:fillRect/>
          </a:stretch>
        </p:blipFill>
        <p:spPr>
          <a:xfrm>
            <a:off x="1721558" y="4427271"/>
            <a:ext cx="2290462" cy="1786300"/>
          </a:xfrm>
          <a:prstGeom prst="rect">
            <a:avLst/>
          </a:prstGeom>
        </p:spPr>
      </p:pic>
      <p:cxnSp>
        <p:nvCxnSpPr>
          <p:cNvPr id="9" name="직선 화살표 연결선 8">
            <a:extLst>
              <a:ext uri="{FF2B5EF4-FFF2-40B4-BE49-F238E27FC236}">
                <a16:creationId xmlns:a16="http://schemas.microsoft.com/office/drawing/2014/main" id="{DCF4C95E-1440-4777-622F-BDE15949814C}"/>
              </a:ext>
            </a:extLst>
          </p:cNvPr>
          <p:cNvCxnSpPr>
            <a:cxnSpLocks/>
          </p:cNvCxnSpPr>
          <p:nvPr/>
        </p:nvCxnSpPr>
        <p:spPr>
          <a:xfrm flipH="1">
            <a:off x="3349197" y="3999327"/>
            <a:ext cx="421049" cy="7294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CD63682-0AF7-662E-D107-682415CFA119}"/>
              </a:ext>
            </a:extLst>
          </p:cNvPr>
          <p:cNvSpPr txBox="1"/>
          <p:nvPr/>
        </p:nvSpPr>
        <p:spPr>
          <a:xfrm>
            <a:off x="3559721" y="4341230"/>
            <a:ext cx="1975221" cy="461665"/>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after the bubble breakup, </a:t>
            </a:r>
          </a:p>
          <a:p>
            <a:r>
              <a:rPr lang="en-US" sz="1200" dirty="0">
                <a:latin typeface="Arial" panose="020B0604020202020204" pitchFamily="34" charset="0"/>
                <a:cs typeface="Arial" panose="020B0604020202020204" pitchFamily="34" charset="0"/>
              </a:rPr>
              <a:t>update the droplet velocity</a:t>
            </a:r>
          </a:p>
        </p:txBody>
      </p:sp>
      <p:sp>
        <p:nvSpPr>
          <p:cNvPr id="13" name="TextBox 12">
            <a:extLst>
              <a:ext uri="{FF2B5EF4-FFF2-40B4-BE49-F238E27FC236}">
                <a16:creationId xmlns:a16="http://schemas.microsoft.com/office/drawing/2014/main" id="{A222F3A9-B12A-F1F5-6FA3-8AA5D86A597C}"/>
              </a:ext>
            </a:extLst>
          </p:cNvPr>
          <p:cNvSpPr txBox="1"/>
          <p:nvPr/>
        </p:nvSpPr>
        <p:spPr>
          <a:xfrm>
            <a:off x="4656555" y="2719189"/>
            <a:ext cx="114646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bubble growth</a:t>
            </a:r>
          </a:p>
        </p:txBody>
      </p:sp>
      <p:graphicFrame>
        <p:nvGraphicFramePr>
          <p:cNvPr id="14" name="표 13">
            <a:extLst>
              <a:ext uri="{FF2B5EF4-FFF2-40B4-BE49-F238E27FC236}">
                <a16:creationId xmlns:a16="http://schemas.microsoft.com/office/drawing/2014/main" id="{8791B0B4-C192-A465-CCF5-008A082D57C4}"/>
              </a:ext>
            </a:extLst>
          </p:cNvPr>
          <p:cNvGraphicFramePr>
            <a:graphicFrameLocks noGrp="1"/>
          </p:cNvGraphicFramePr>
          <p:nvPr>
            <p:extLst>
              <p:ext uri="{D42A27DB-BD31-4B8C-83A1-F6EECF244321}">
                <p14:modId xmlns:p14="http://schemas.microsoft.com/office/powerpoint/2010/main" val="1244510332"/>
              </p:ext>
            </p:extLst>
          </p:nvPr>
        </p:nvGraphicFramePr>
        <p:xfrm>
          <a:off x="6096000" y="841635"/>
          <a:ext cx="4715646" cy="2956560"/>
        </p:xfrm>
        <a:graphic>
          <a:graphicData uri="http://schemas.openxmlformats.org/drawingml/2006/table">
            <a:tbl>
              <a:tblPr firstRow="1" bandRow="1">
                <a:tableStyleId>{2D5ABB26-0587-4C30-8999-92F81FD0307C}</a:tableStyleId>
              </a:tblPr>
              <a:tblGrid>
                <a:gridCol w="2357823">
                  <a:extLst>
                    <a:ext uri="{9D8B030D-6E8A-4147-A177-3AD203B41FA5}">
                      <a16:colId xmlns:a16="http://schemas.microsoft.com/office/drawing/2014/main" val="748406490"/>
                    </a:ext>
                  </a:extLst>
                </a:gridCol>
                <a:gridCol w="2357823">
                  <a:extLst>
                    <a:ext uri="{9D8B030D-6E8A-4147-A177-3AD203B41FA5}">
                      <a16:colId xmlns:a16="http://schemas.microsoft.com/office/drawing/2014/main" val="1001587829"/>
                    </a:ext>
                  </a:extLst>
                </a:gridCol>
              </a:tblGrid>
              <a:tr h="207277">
                <a:tc gridSpan="2">
                  <a:txBody>
                    <a:bodyPr/>
                    <a:lstStyle/>
                    <a:p>
                      <a:r>
                        <a:rPr lang="en-US" sz="1400" dirty="0" err="1">
                          <a:latin typeface="Arial" panose="020B0604020202020204" pitchFamily="34" charset="0"/>
                          <a:cs typeface="Arial" panose="020B0604020202020204" pitchFamily="34" charset="0"/>
                        </a:rPr>
                        <a:t>Lagrangian</a:t>
                      </a:r>
                      <a:r>
                        <a:rPr lang="en-US" sz="1400" dirty="0">
                          <a:latin typeface="Arial" panose="020B0604020202020204" pitchFamily="34" charset="0"/>
                          <a:cs typeface="Arial" panose="020B0604020202020204" pitchFamily="34" charset="0"/>
                        </a:rPr>
                        <a:t> framework physical </a:t>
                      </a:r>
                      <a:r>
                        <a:rPr lang="en-US" sz="1400" dirty="0" err="1">
                          <a:latin typeface="Arial" panose="020B0604020202020204" pitchFamily="34" charset="0"/>
                          <a:cs typeface="Arial" panose="020B0604020202020204" pitchFamily="34" charset="0"/>
                        </a:rPr>
                        <a:t>submodels</a:t>
                      </a:r>
                      <a:endParaRPr lang="en-US" sz="1400" dirty="0">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tcPr>
                </a:tc>
                <a:tc hMerge="1">
                  <a:txBody>
                    <a:bodyPr/>
                    <a:lstStyle/>
                    <a:p>
                      <a:endParaRPr lang="en-US" dirty="0"/>
                    </a:p>
                  </a:txBody>
                  <a:tcPr/>
                </a:tc>
                <a:extLst>
                  <a:ext uri="{0D108BD9-81ED-4DB2-BD59-A6C34878D82A}">
                    <a16:rowId xmlns:a16="http://schemas.microsoft.com/office/drawing/2014/main" val="2063366401"/>
                  </a:ext>
                </a:extLst>
              </a:tr>
              <a:tr h="207277">
                <a:tc>
                  <a:txBody>
                    <a:bodyPr/>
                    <a:lstStyle/>
                    <a:p>
                      <a:pPr algn="ctr"/>
                      <a:r>
                        <a:rPr lang="en-US" sz="1400" dirty="0">
                          <a:latin typeface="Arial" panose="020B0604020202020204" pitchFamily="34" charset="0"/>
                          <a:cs typeface="Arial" panose="020B0604020202020204" pitchFamily="34" charset="0"/>
                        </a:rPr>
                        <a:t>Injection model</a:t>
                      </a:r>
                    </a:p>
                  </a:txBody>
                  <a:tcPr anchor="ctr">
                    <a:lnT w="12700" cap="flat" cmpd="sng" algn="ctr">
                      <a:solidFill>
                        <a:schemeClr val="tx1"/>
                      </a:solidFill>
                      <a:prstDash val="solid"/>
                      <a:round/>
                      <a:headEnd type="none" w="med" len="med"/>
                      <a:tailEnd type="none" w="med" len="med"/>
                    </a:lnT>
                  </a:tcPr>
                </a:tc>
                <a:tc>
                  <a:txBody>
                    <a:bodyPr/>
                    <a:lstStyle/>
                    <a:p>
                      <a:pPr algn="ctr"/>
                      <a:r>
                        <a:rPr lang="en-US" sz="1400" dirty="0">
                          <a:latin typeface="Arial" panose="020B0604020202020204" pitchFamily="34" charset="0"/>
                          <a:cs typeface="Arial" panose="020B0604020202020204" pitchFamily="34" charset="0"/>
                        </a:rPr>
                        <a:t>Flowrate + Discharge</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730470905"/>
                  </a:ext>
                </a:extLst>
              </a:tr>
              <a:tr h="207277">
                <a:tc>
                  <a:txBody>
                    <a:bodyPr/>
                    <a:lstStyle/>
                    <a:p>
                      <a:pPr algn="ctr"/>
                      <a:r>
                        <a:rPr lang="en-US" sz="1400" dirty="0">
                          <a:latin typeface="Arial" panose="020B0604020202020204" pitchFamily="34" charset="0"/>
                          <a:cs typeface="Arial" panose="020B0604020202020204" pitchFamily="34" charset="0"/>
                        </a:rPr>
                        <a:t>Effervescent Breakup</a:t>
                      </a:r>
                    </a:p>
                  </a:txBody>
                  <a:tcPr anchor="ctr"/>
                </a:tc>
                <a:tc>
                  <a:txBody>
                    <a:bodyPr/>
                    <a:lstStyle/>
                    <a:p>
                      <a:pPr algn="ctr"/>
                      <a:r>
                        <a:rPr lang="en-US" sz="1400" dirty="0" err="1">
                          <a:latin typeface="Arial" panose="020B0604020202020204" pitchFamily="34" charset="0"/>
                          <a:cs typeface="Arial" panose="020B0604020202020204" pitchFamily="34" charset="0"/>
                        </a:rPr>
                        <a:t>fbBreakup</a:t>
                      </a:r>
                      <a:endParaRPr 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60029969"/>
                  </a:ext>
                </a:extLst>
              </a:tr>
              <a:tr h="207277">
                <a:tc>
                  <a:txBody>
                    <a:bodyPr/>
                    <a:lstStyle/>
                    <a:p>
                      <a:pPr algn="ctr"/>
                      <a:r>
                        <a:rPr lang="en-US" sz="1400" dirty="0">
                          <a:latin typeface="Arial" panose="020B0604020202020204" pitchFamily="34" charset="0"/>
                          <a:cs typeface="Arial" panose="020B0604020202020204" pitchFamily="34" charset="0"/>
                        </a:rPr>
                        <a:t>Aerodynamic Breakup</a:t>
                      </a:r>
                    </a:p>
                  </a:txBody>
                  <a:tcPr anchor="ctr"/>
                </a:tc>
                <a:tc>
                  <a:txBody>
                    <a:bodyPr/>
                    <a:lstStyle/>
                    <a:p>
                      <a:pPr algn="ctr"/>
                      <a:r>
                        <a:rPr lang="en-US" sz="1400" dirty="0">
                          <a:latin typeface="Arial" panose="020B0604020202020204" pitchFamily="34" charset="0"/>
                          <a:cs typeface="Arial" panose="020B0604020202020204" pitchFamily="34" charset="0"/>
                        </a:rPr>
                        <a:t>Reitz-Diwakar</a:t>
                      </a:r>
                    </a:p>
                  </a:txBody>
                  <a:tcPr anchor="ctr"/>
                </a:tc>
                <a:extLst>
                  <a:ext uri="{0D108BD9-81ED-4DB2-BD59-A6C34878D82A}">
                    <a16:rowId xmlns:a16="http://schemas.microsoft.com/office/drawing/2014/main" val="1479477291"/>
                  </a:ext>
                </a:extLst>
              </a:tr>
              <a:tr h="207277">
                <a:tc>
                  <a:txBody>
                    <a:bodyPr/>
                    <a:lstStyle/>
                    <a:p>
                      <a:pPr algn="ctr"/>
                      <a:r>
                        <a:rPr lang="en-US" sz="1400" dirty="0">
                          <a:latin typeface="Arial" panose="020B0604020202020204" pitchFamily="34" charset="0"/>
                          <a:cs typeface="Arial" panose="020B0604020202020204" pitchFamily="34" charset="0"/>
                        </a:rPr>
                        <a:t>Heat transfer</a:t>
                      </a:r>
                    </a:p>
                  </a:txBody>
                  <a:tcPr anchor="ctr"/>
                </a:tc>
                <a:tc>
                  <a:txBody>
                    <a:bodyPr/>
                    <a:lstStyle/>
                    <a:p>
                      <a:pPr algn="ctr"/>
                      <a:r>
                        <a:rPr lang="en-US" sz="1400" dirty="0" err="1">
                          <a:latin typeface="Arial" panose="020B0604020202020204" pitchFamily="34" charset="0"/>
                          <a:cs typeface="Arial" panose="020B0604020202020204" pitchFamily="34" charset="0"/>
                        </a:rPr>
                        <a:t>Ranz</a:t>
                      </a:r>
                      <a:r>
                        <a:rPr lang="en-US" sz="1400" dirty="0">
                          <a:latin typeface="Arial" panose="020B0604020202020204" pitchFamily="34" charset="0"/>
                          <a:cs typeface="Arial" panose="020B0604020202020204" pitchFamily="34" charset="0"/>
                        </a:rPr>
                        <a:t>-Marshall</a:t>
                      </a:r>
                    </a:p>
                  </a:txBody>
                  <a:tcPr anchor="ctr"/>
                </a:tc>
                <a:extLst>
                  <a:ext uri="{0D108BD9-81ED-4DB2-BD59-A6C34878D82A}">
                    <a16:rowId xmlns:a16="http://schemas.microsoft.com/office/drawing/2014/main" val="1945234866"/>
                  </a:ext>
                </a:extLst>
              </a:tr>
              <a:tr h="352371">
                <a:tc>
                  <a:txBody>
                    <a:bodyPr/>
                    <a:lstStyle/>
                    <a:p>
                      <a:pPr algn="ctr"/>
                      <a:r>
                        <a:rPr lang="en-US" sz="1400" dirty="0">
                          <a:latin typeface="Arial" panose="020B0604020202020204" pitchFamily="34" charset="0"/>
                          <a:cs typeface="Arial" panose="020B0604020202020204" pitchFamily="34" charset="0"/>
                        </a:rPr>
                        <a:t>Vaporization</a:t>
                      </a:r>
                    </a:p>
                  </a:txBody>
                  <a:tcPr anchor="ctr"/>
                </a:tc>
                <a:tc>
                  <a:txBody>
                    <a:bodyPr/>
                    <a:lstStyle/>
                    <a:p>
                      <a:pPr algn="ctr"/>
                      <a:r>
                        <a:rPr lang="en-US" sz="1400" dirty="0" err="1">
                          <a:latin typeface="Arial" panose="020B0604020202020204" pitchFamily="34" charset="0"/>
                          <a:cs typeface="Arial" panose="020B0604020202020204" pitchFamily="34" charset="0"/>
                        </a:rPr>
                        <a:t>Frossling</a:t>
                      </a:r>
                      <a:r>
                        <a:rPr lang="en-US" sz="1400" dirty="0">
                          <a:latin typeface="Arial" panose="020B0604020202020204" pitchFamily="34" charset="0"/>
                          <a:cs typeface="Arial" panose="020B0604020202020204" pitchFamily="34" charset="0"/>
                        </a:rPr>
                        <a:t> + Flash Boiling </a:t>
                      </a:r>
                    </a:p>
                    <a:p>
                      <a:pPr algn="ctr"/>
                      <a:r>
                        <a:rPr lang="en-US" sz="1400" dirty="0">
                          <a:latin typeface="Arial" panose="020B0604020202020204" pitchFamily="34" charset="0"/>
                          <a:cs typeface="Arial" panose="020B0604020202020204" pitchFamily="34" charset="0"/>
                        </a:rPr>
                        <a:t>Vaporization</a:t>
                      </a:r>
                    </a:p>
                  </a:txBody>
                  <a:tcPr anchor="ctr"/>
                </a:tc>
                <a:extLst>
                  <a:ext uri="{0D108BD9-81ED-4DB2-BD59-A6C34878D82A}">
                    <a16:rowId xmlns:a16="http://schemas.microsoft.com/office/drawing/2014/main" val="1881235546"/>
                  </a:ext>
                </a:extLst>
              </a:tr>
              <a:tr h="207277">
                <a:tc>
                  <a:txBody>
                    <a:bodyPr/>
                    <a:lstStyle/>
                    <a:p>
                      <a:pPr algn="ctr"/>
                      <a:r>
                        <a:rPr lang="en-US" sz="1400" dirty="0">
                          <a:latin typeface="Arial" panose="020B0604020202020204" pitchFamily="34" charset="0"/>
                          <a:cs typeface="Arial" panose="020B0604020202020204" pitchFamily="34" charset="0"/>
                        </a:rPr>
                        <a:t>Collision</a:t>
                      </a:r>
                    </a:p>
                  </a:txBody>
                  <a:tcPr anchor="ctr"/>
                </a:tc>
                <a:tc>
                  <a:txBody>
                    <a:bodyPr/>
                    <a:lstStyle/>
                    <a:p>
                      <a:pPr algn="ctr"/>
                      <a:r>
                        <a:rPr lang="en-US" sz="1400" dirty="0">
                          <a:latin typeface="Arial" panose="020B0604020202020204" pitchFamily="34" charset="0"/>
                          <a:cs typeface="Arial" panose="020B0604020202020204" pitchFamily="34" charset="0"/>
                        </a:rPr>
                        <a:t>No Time Counter (NTC)</a:t>
                      </a:r>
                    </a:p>
                  </a:txBody>
                  <a:tcPr anchor="ctr"/>
                </a:tc>
                <a:extLst>
                  <a:ext uri="{0D108BD9-81ED-4DB2-BD59-A6C34878D82A}">
                    <a16:rowId xmlns:a16="http://schemas.microsoft.com/office/drawing/2014/main" val="4268105839"/>
                  </a:ext>
                </a:extLst>
              </a:tr>
              <a:tr h="207277">
                <a:tc>
                  <a:txBody>
                    <a:bodyPr/>
                    <a:lstStyle/>
                    <a:p>
                      <a:pPr algn="ctr"/>
                      <a:r>
                        <a:rPr lang="en-US" sz="1400" dirty="0">
                          <a:latin typeface="Arial" panose="020B0604020202020204" pitchFamily="34" charset="0"/>
                          <a:cs typeface="Arial" panose="020B0604020202020204" pitchFamily="34" charset="0"/>
                        </a:rPr>
                        <a:t>Coalescence</a:t>
                      </a:r>
                    </a:p>
                  </a:txBody>
                  <a:tcPr anchor="ctr"/>
                </a:tc>
                <a:tc>
                  <a:txBody>
                    <a:bodyPr/>
                    <a:lstStyle/>
                    <a:p>
                      <a:pPr algn="ctr"/>
                      <a:r>
                        <a:rPr lang="en-US" sz="1400" dirty="0">
                          <a:latin typeface="Arial" panose="020B0604020202020204" pitchFamily="34" charset="0"/>
                          <a:cs typeface="Arial" panose="020B0604020202020204" pitchFamily="34" charset="0"/>
                        </a:rPr>
                        <a:t>Post and Abraham</a:t>
                      </a:r>
                    </a:p>
                  </a:txBody>
                  <a:tcPr anchor="ctr"/>
                </a:tc>
                <a:extLst>
                  <a:ext uri="{0D108BD9-81ED-4DB2-BD59-A6C34878D82A}">
                    <a16:rowId xmlns:a16="http://schemas.microsoft.com/office/drawing/2014/main" val="2885173313"/>
                  </a:ext>
                </a:extLst>
              </a:tr>
              <a:tr h="207277">
                <a:tc>
                  <a:txBody>
                    <a:bodyPr/>
                    <a:lstStyle/>
                    <a:p>
                      <a:pPr algn="ctr"/>
                      <a:r>
                        <a:rPr lang="en-US" sz="1400" dirty="0">
                          <a:latin typeface="Arial" panose="020B0604020202020204" pitchFamily="34" charset="0"/>
                          <a:cs typeface="Arial" panose="020B0604020202020204" pitchFamily="34" charset="0"/>
                        </a:rPr>
                        <a:t>Dispersion</a:t>
                      </a:r>
                    </a:p>
                  </a:txBody>
                  <a:tcPr anchor="ctr">
                    <a:lnB w="12700" cap="flat" cmpd="sng" algn="ctr">
                      <a:solidFill>
                        <a:schemeClr val="tx1"/>
                      </a:solidFill>
                      <a:prstDash val="solid"/>
                      <a:round/>
                      <a:headEnd type="none" w="med" len="med"/>
                      <a:tailEnd type="none" w="med" len="med"/>
                    </a:lnB>
                  </a:tcPr>
                </a:tc>
                <a:tc>
                  <a:txBody>
                    <a:bodyPr/>
                    <a:lstStyle/>
                    <a:p>
                      <a:pPr algn="ctr"/>
                      <a:r>
                        <a:rPr lang="en-US" sz="1400" dirty="0">
                          <a:latin typeface="Arial" panose="020B0604020202020204" pitchFamily="34" charset="0"/>
                          <a:cs typeface="Arial" panose="020B0604020202020204" pitchFamily="34" charset="0"/>
                        </a:rPr>
                        <a:t>O’Rourke</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8689988"/>
                  </a:ext>
                </a:extLst>
              </a:tr>
            </a:tbl>
          </a:graphicData>
        </a:graphic>
      </p:graphicFrame>
    </p:spTree>
    <p:extLst>
      <p:ext uri="{BB962C8B-B14F-4D97-AF65-F5344CB8AC3E}">
        <p14:creationId xmlns:p14="http://schemas.microsoft.com/office/powerpoint/2010/main" val="149829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0E82B35-8673-106C-A463-25D144A698A2}"/>
              </a:ext>
            </a:extLst>
          </p:cNvPr>
          <p:cNvSpPr>
            <a:spLocks noGrp="1"/>
          </p:cNvSpPr>
          <p:nvPr>
            <p:ph type="title"/>
          </p:nvPr>
        </p:nvSpPr>
        <p:spPr/>
        <p:txBody>
          <a:bodyPr/>
          <a:lstStyle/>
          <a:p>
            <a:endParaRPr lang="en-US" dirty="0"/>
          </a:p>
        </p:txBody>
      </p:sp>
      <p:sp>
        <p:nvSpPr>
          <p:cNvPr id="3" name="슬라이드 번호 개체 틀 2">
            <a:extLst>
              <a:ext uri="{FF2B5EF4-FFF2-40B4-BE49-F238E27FC236}">
                <a16:creationId xmlns:a16="http://schemas.microsoft.com/office/drawing/2014/main" id="{528881B5-1BD8-ACD8-C0B4-55E12ADAFC6E}"/>
              </a:ext>
            </a:extLst>
          </p:cNvPr>
          <p:cNvSpPr>
            <a:spLocks noGrp="1"/>
          </p:cNvSpPr>
          <p:nvPr>
            <p:ph type="sldNum" sz="quarter" idx="12"/>
          </p:nvPr>
        </p:nvSpPr>
        <p:spPr/>
        <p:txBody>
          <a:bodyPr/>
          <a:lstStyle/>
          <a:p>
            <a:fld id="{DAA44CB3-8695-46AA-95D2-E38F17D3DCF4}" type="slidenum">
              <a:rPr lang="ko-KR" altLang="en-US" smtClean="0"/>
              <a:pPr/>
              <a:t>9</a:t>
            </a:fld>
            <a:endParaRPr lang="ko-KR" altLang="en-US" dirty="0"/>
          </a:p>
        </p:txBody>
      </p:sp>
      <p:sp>
        <p:nvSpPr>
          <p:cNvPr id="4" name="사각형: 둥근 모서리 3">
            <a:extLst>
              <a:ext uri="{FF2B5EF4-FFF2-40B4-BE49-F238E27FC236}">
                <a16:creationId xmlns:a16="http://schemas.microsoft.com/office/drawing/2014/main" id="{CD764F6A-390E-4CE4-5440-C2145798ACCE}"/>
              </a:ext>
            </a:extLst>
          </p:cNvPr>
          <p:cNvSpPr/>
          <p:nvPr/>
        </p:nvSpPr>
        <p:spPr>
          <a:xfrm>
            <a:off x="1776000" y="2349000"/>
            <a:ext cx="8640000" cy="216000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Arial" panose="020B0604020202020204" pitchFamily="34" charset="0"/>
                <a:cs typeface="Arial" panose="020B0604020202020204" pitchFamily="34" charset="0"/>
              </a:rPr>
              <a:t>Discussion of the Results</a:t>
            </a:r>
          </a:p>
        </p:txBody>
      </p:sp>
    </p:spTree>
    <p:extLst>
      <p:ext uri="{BB962C8B-B14F-4D97-AF65-F5344CB8AC3E}">
        <p14:creationId xmlns:p14="http://schemas.microsoft.com/office/powerpoint/2010/main" val="1888057083"/>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11414</TotalTime>
  <Words>1672</Words>
  <Application>Microsoft Office PowerPoint</Application>
  <PresentationFormat>와이드스크린</PresentationFormat>
  <Paragraphs>241</Paragraphs>
  <Slides>20</Slides>
  <Notes>13</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20</vt:i4>
      </vt:variant>
    </vt:vector>
  </HeadingPairs>
  <TitlesOfParts>
    <vt:vector size="24" baseType="lpstr">
      <vt:lpstr>맑은 고딕</vt:lpstr>
      <vt:lpstr>Arial</vt:lpstr>
      <vt:lpstr>Calibri</vt:lpstr>
      <vt:lpstr>Office 테마</vt:lpstr>
      <vt:lpstr>Experimental Investigation and Numerical CFD Assessment of a Thermodynamic Breakup Model for Superheated Sprays with Injection Pressure up to 700 Bar</vt:lpstr>
      <vt:lpstr>PowerPoint 프레젠테이션</vt:lpstr>
      <vt:lpstr>Introduction</vt:lpstr>
      <vt:lpstr>Introduction</vt:lpstr>
      <vt:lpstr>PowerPoint 프레젠테이션</vt:lpstr>
      <vt:lpstr>Experimental and numerical conditions</vt:lpstr>
      <vt:lpstr>Experimental Equipment and Setup</vt:lpstr>
      <vt:lpstr>Computational Method</vt:lpstr>
      <vt:lpstr>PowerPoint 프레젠테이션</vt:lpstr>
      <vt:lpstr>Validation with Shadowgraph Acquisitions</vt:lpstr>
      <vt:lpstr>Validation with Shadowgraph Acquisitions</vt:lpstr>
      <vt:lpstr>Insight about the Flash Boiling Breakup Model</vt:lpstr>
      <vt:lpstr>Insight about the Flash Boiling Breakup Model</vt:lpstr>
      <vt:lpstr>Details about the Spray Methodology</vt:lpstr>
      <vt:lpstr>Details about the Spray Methodology</vt:lpstr>
      <vt:lpstr>Details about the Spray Methodology</vt:lpstr>
      <vt:lpstr>Details about the Spray Methodology</vt:lpstr>
      <vt:lpstr>Details about the Spray Methodology</vt:lpstr>
      <vt:lpstr>Conclusions</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서예찬</dc:creator>
  <cp:lastModifiedBy>서예찬</cp:lastModifiedBy>
  <cp:revision>293</cp:revision>
  <dcterms:created xsi:type="dcterms:W3CDTF">2023-05-08T08:06:04Z</dcterms:created>
  <dcterms:modified xsi:type="dcterms:W3CDTF">2023-10-30T23:12:26Z</dcterms:modified>
</cp:coreProperties>
</file>